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63" r:id="rId2"/>
    <p:sldId id="342" r:id="rId3"/>
    <p:sldId id="345" r:id="rId4"/>
    <p:sldId id="343" r:id="rId5"/>
    <p:sldId id="366" r:id="rId6"/>
    <p:sldId id="344" r:id="rId7"/>
    <p:sldId id="257" r:id="rId8"/>
    <p:sldId id="352" r:id="rId9"/>
    <p:sldId id="353" r:id="rId10"/>
    <p:sldId id="354" r:id="rId11"/>
    <p:sldId id="355" r:id="rId12"/>
    <p:sldId id="363" r:id="rId13"/>
    <p:sldId id="364" r:id="rId14"/>
    <p:sldId id="357" r:id="rId15"/>
    <p:sldId id="361" r:id="rId16"/>
    <p:sldId id="351" r:id="rId17"/>
    <p:sldId id="264" r:id="rId18"/>
    <p:sldId id="326" r:id="rId19"/>
    <p:sldId id="327" r:id="rId20"/>
    <p:sldId id="328" r:id="rId21"/>
    <p:sldId id="329" r:id="rId22"/>
    <p:sldId id="266" r:id="rId23"/>
    <p:sldId id="268" r:id="rId24"/>
    <p:sldId id="333" r:id="rId25"/>
    <p:sldId id="334" r:id="rId26"/>
    <p:sldId id="335" r:id="rId27"/>
    <p:sldId id="336" r:id="rId28"/>
    <p:sldId id="337" r:id="rId29"/>
    <p:sldId id="338" r:id="rId30"/>
    <p:sldId id="272" r:id="rId31"/>
    <p:sldId id="269" r:id="rId32"/>
    <p:sldId id="332" r:id="rId33"/>
    <p:sldId id="306" r:id="rId34"/>
    <p:sldId id="307" r:id="rId35"/>
    <p:sldId id="281" r:id="rId36"/>
    <p:sldId id="282" r:id="rId37"/>
    <p:sldId id="310" r:id="rId38"/>
    <p:sldId id="311" r:id="rId39"/>
    <p:sldId id="314" r:id="rId40"/>
    <p:sldId id="316" r:id="rId41"/>
    <p:sldId id="283" r:id="rId42"/>
    <p:sldId id="317" r:id="rId43"/>
    <p:sldId id="284" r:id="rId44"/>
    <p:sldId id="285" r:id="rId45"/>
    <p:sldId id="318" r:id="rId46"/>
    <p:sldId id="319" r:id="rId47"/>
    <p:sldId id="320" r:id="rId48"/>
    <p:sldId id="321" r:id="rId49"/>
    <p:sldId id="286" r:id="rId50"/>
    <p:sldId id="322" r:id="rId51"/>
    <p:sldId id="287" r:id="rId52"/>
    <p:sldId id="289" r:id="rId53"/>
    <p:sldId id="291" r:id="rId54"/>
    <p:sldId id="324" r:id="rId55"/>
    <p:sldId id="325" r:id="rId56"/>
    <p:sldId id="340" r:id="rId57"/>
    <p:sldId id="265" r:id="rId58"/>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A8DB6D-7649-D04C-9F6D-678881C7227C}">
          <p14:sldIdLst>
            <p14:sldId id="263"/>
            <p14:sldId id="342"/>
            <p14:sldId id="345"/>
            <p14:sldId id="343"/>
            <p14:sldId id="366"/>
            <p14:sldId id="344"/>
            <p14:sldId id="257"/>
            <p14:sldId id="352"/>
            <p14:sldId id="353"/>
            <p14:sldId id="354"/>
            <p14:sldId id="355"/>
            <p14:sldId id="363"/>
            <p14:sldId id="364"/>
            <p14:sldId id="357"/>
            <p14:sldId id="361"/>
            <p14:sldId id="351"/>
            <p14:sldId id="264"/>
            <p14:sldId id="326"/>
            <p14:sldId id="327"/>
            <p14:sldId id="328"/>
            <p14:sldId id="329"/>
            <p14:sldId id="266"/>
            <p14:sldId id="268"/>
            <p14:sldId id="333"/>
            <p14:sldId id="334"/>
            <p14:sldId id="335"/>
            <p14:sldId id="336"/>
            <p14:sldId id="337"/>
            <p14:sldId id="338"/>
            <p14:sldId id="272"/>
            <p14:sldId id="269"/>
            <p14:sldId id="332"/>
            <p14:sldId id="306"/>
            <p14:sldId id="307"/>
            <p14:sldId id="281"/>
          </p14:sldIdLst>
        </p14:section>
        <p14:section name="Untitled Section" id="{FF10D6FD-EB7C-8542-BDCB-297ACB43A6BE}">
          <p14:sldIdLst>
            <p14:sldId id="282"/>
            <p14:sldId id="310"/>
            <p14:sldId id="311"/>
            <p14:sldId id="314"/>
            <p14:sldId id="316"/>
            <p14:sldId id="283"/>
            <p14:sldId id="317"/>
            <p14:sldId id="284"/>
            <p14:sldId id="285"/>
            <p14:sldId id="318"/>
            <p14:sldId id="319"/>
            <p14:sldId id="320"/>
            <p14:sldId id="321"/>
            <p14:sldId id="286"/>
            <p14:sldId id="322"/>
            <p14:sldId id="287"/>
            <p14:sldId id="289"/>
            <p14:sldId id="291"/>
            <p14:sldId id="324"/>
            <p14:sldId id="325"/>
            <p14:sldId id="340"/>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954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197"/>
  </p:normalViewPr>
  <p:slideViewPr>
    <p:cSldViewPr snapToGrid="0" snapToObjects="1">
      <p:cViewPr varScale="1">
        <p:scale>
          <a:sx n="121" d="100"/>
          <a:sy n="121"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B7283-832D-E742-BA65-B6DBB55F62C8}" type="datetimeFigureOut">
              <a:rPr lang="en-FR" smtClean="0"/>
              <a:t>06/09/2022</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DEAA2-A37E-0943-A5A2-28F5570B36EF}" type="slidenum">
              <a:rPr lang="en-FR" smtClean="0"/>
              <a:t>‹#›</a:t>
            </a:fld>
            <a:endParaRPr lang="en-FR"/>
          </a:p>
        </p:txBody>
      </p:sp>
    </p:spTree>
    <p:extLst>
      <p:ext uri="{BB962C8B-B14F-4D97-AF65-F5344CB8AC3E}">
        <p14:creationId xmlns:p14="http://schemas.microsoft.com/office/powerpoint/2010/main" val="891617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3AAA68-D94E-9C48-9D11-9639E7478A8E}" type="slidenum">
              <a:rPr lang="en-US" smtClean="0"/>
              <a:t>1</a:t>
            </a:fld>
            <a:endParaRPr lang="en-US"/>
          </a:p>
        </p:txBody>
      </p:sp>
    </p:spTree>
    <p:extLst>
      <p:ext uri="{BB962C8B-B14F-4D97-AF65-F5344CB8AC3E}">
        <p14:creationId xmlns:p14="http://schemas.microsoft.com/office/powerpoint/2010/main" val="2121537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9BBF-A365-344E-8139-5B1539D6150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R"/>
          </a:p>
        </p:txBody>
      </p:sp>
      <p:sp>
        <p:nvSpPr>
          <p:cNvPr id="3" name="Subtitle 2">
            <a:extLst>
              <a:ext uri="{FF2B5EF4-FFF2-40B4-BE49-F238E27FC236}">
                <a16:creationId xmlns:a16="http://schemas.microsoft.com/office/drawing/2014/main" id="{11BB05C2-D268-4E40-AE96-ED8BCD4373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R"/>
          </a:p>
        </p:txBody>
      </p:sp>
      <p:sp>
        <p:nvSpPr>
          <p:cNvPr id="4" name="Date Placeholder 3">
            <a:extLst>
              <a:ext uri="{FF2B5EF4-FFF2-40B4-BE49-F238E27FC236}">
                <a16:creationId xmlns:a16="http://schemas.microsoft.com/office/drawing/2014/main" id="{8C334AA7-4EFB-8F4D-AC45-9DC141B0DC7D}"/>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5" name="Footer Placeholder 4">
            <a:extLst>
              <a:ext uri="{FF2B5EF4-FFF2-40B4-BE49-F238E27FC236}">
                <a16:creationId xmlns:a16="http://schemas.microsoft.com/office/drawing/2014/main" id="{CACE17E7-DB8B-484F-9331-AC0B4D882534}"/>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92A7DFE9-32AD-EB47-9184-1F7D9EA4C063}"/>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3865666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1BC4-1D74-E34F-87A3-B14032B20B5B}"/>
              </a:ext>
            </a:extLst>
          </p:cNvPr>
          <p:cNvSpPr>
            <a:spLocks noGrp="1"/>
          </p:cNvSpPr>
          <p:nvPr>
            <p:ph type="title"/>
          </p:nvPr>
        </p:nvSpPr>
        <p:spPr/>
        <p:txBody>
          <a:bodyPr/>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916E4FC5-1E1E-F047-A97D-7B0D5BF11B0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FFE51EA4-1BBF-DA41-A2D9-5C29A3C0CC17}"/>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5" name="Footer Placeholder 4">
            <a:extLst>
              <a:ext uri="{FF2B5EF4-FFF2-40B4-BE49-F238E27FC236}">
                <a16:creationId xmlns:a16="http://schemas.microsoft.com/office/drawing/2014/main" id="{6B1F6ABC-15E5-8B48-874C-FEDFD9BFE64B}"/>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CC5AE30A-FC01-5749-8A62-A0FCFB8C4DAD}"/>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3793747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1A517-3397-BD4F-8E1D-F4E1A0B5146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3ED777D7-D397-8948-9E8C-5DAED08C36F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534DA2E8-4426-AF4E-9FF4-F19DD040DBB9}"/>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5" name="Footer Placeholder 4">
            <a:extLst>
              <a:ext uri="{FF2B5EF4-FFF2-40B4-BE49-F238E27FC236}">
                <a16:creationId xmlns:a16="http://schemas.microsoft.com/office/drawing/2014/main" id="{51D439E0-4CBC-B549-A15F-F4835AD87516}"/>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FB263A9E-B45E-3140-81D9-20CDABC08A99}"/>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1851754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1A64-B827-7342-814A-136212D7F9D2}"/>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9D7AD4C9-CE84-7C48-95F5-F88FF60C88D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2A74ACDF-D9A2-FA43-8CD4-6E130A2F1E4F}"/>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5" name="Footer Placeholder 4">
            <a:extLst>
              <a:ext uri="{FF2B5EF4-FFF2-40B4-BE49-F238E27FC236}">
                <a16:creationId xmlns:a16="http://schemas.microsoft.com/office/drawing/2014/main" id="{3ABCAD15-F9BE-354F-8DB3-B389CE6E6D78}"/>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4343112A-9826-5749-8066-8C2351BDB450}"/>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1741671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0CDD-8F9D-A043-B407-D1F395A94D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R"/>
          </a:p>
        </p:txBody>
      </p:sp>
      <p:sp>
        <p:nvSpPr>
          <p:cNvPr id="3" name="Text Placeholder 2">
            <a:extLst>
              <a:ext uri="{FF2B5EF4-FFF2-40B4-BE49-F238E27FC236}">
                <a16:creationId xmlns:a16="http://schemas.microsoft.com/office/drawing/2014/main" id="{949F5D64-3A5F-9449-8E3D-042D98BB1F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56B6E5-F320-F143-A768-CA63A521601A}"/>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5" name="Footer Placeholder 4">
            <a:extLst>
              <a:ext uri="{FF2B5EF4-FFF2-40B4-BE49-F238E27FC236}">
                <a16:creationId xmlns:a16="http://schemas.microsoft.com/office/drawing/2014/main" id="{11971664-437B-E943-BA30-9C1F80F96611}"/>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3551D7DD-40F7-3A4E-BDD8-77147DCED62C}"/>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2390845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BAAA-36C0-3C48-93FA-BA6972693E18}"/>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49FD241F-CD47-8242-8DA2-5707E71D866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F064B410-00D7-8340-A0BC-0D1DE948F10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Date Placeholder 4">
            <a:extLst>
              <a:ext uri="{FF2B5EF4-FFF2-40B4-BE49-F238E27FC236}">
                <a16:creationId xmlns:a16="http://schemas.microsoft.com/office/drawing/2014/main" id="{1D1A310D-2293-2146-B145-18EBC3B7472C}"/>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6" name="Footer Placeholder 5">
            <a:extLst>
              <a:ext uri="{FF2B5EF4-FFF2-40B4-BE49-F238E27FC236}">
                <a16:creationId xmlns:a16="http://schemas.microsoft.com/office/drawing/2014/main" id="{CDFF632F-4571-B745-87D9-0EBF8C938CF8}"/>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2B1685FF-9F6D-2C47-B66A-F5B12C4CB0FF}"/>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1679575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94C8-5E05-D14F-8B5E-9593B1FA008F}"/>
              </a:ext>
            </a:extLst>
          </p:cNvPr>
          <p:cNvSpPr>
            <a:spLocks noGrp="1"/>
          </p:cNvSpPr>
          <p:nvPr>
            <p:ph type="title"/>
          </p:nvPr>
        </p:nvSpPr>
        <p:spPr>
          <a:xfrm>
            <a:off x="839788" y="365125"/>
            <a:ext cx="10515600" cy="1325563"/>
          </a:xfrm>
        </p:spPr>
        <p:txBody>
          <a:bodyPr/>
          <a:lstStyle/>
          <a:p>
            <a:r>
              <a:rPr lang="en-GB"/>
              <a:t>Click to edit Master title style</a:t>
            </a:r>
            <a:endParaRPr lang="en-FR"/>
          </a:p>
        </p:txBody>
      </p:sp>
      <p:sp>
        <p:nvSpPr>
          <p:cNvPr id="3" name="Text Placeholder 2">
            <a:extLst>
              <a:ext uri="{FF2B5EF4-FFF2-40B4-BE49-F238E27FC236}">
                <a16:creationId xmlns:a16="http://schemas.microsoft.com/office/drawing/2014/main" id="{983F610A-2A62-3E43-85CB-7FE66D5FD3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26D762-3FC9-8343-870E-692783047CD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Text Placeholder 4">
            <a:extLst>
              <a:ext uri="{FF2B5EF4-FFF2-40B4-BE49-F238E27FC236}">
                <a16:creationId xmlns:a16="http://schemas.microsoft.com/office/drawing/2014/main" id="{E18847BC-CEF0-B34D-BD90-A348EF0203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29479A9-BF94-874E-967B-08E4830ED48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EEA57736-1B05-CA4D-9C60-C17C069A9589}"/>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8" name="Footer Placeholder 7">
            <a:extLst>
              <a:ext uri="{FF2B5EF4-FFF2-40B4-BE49-F238E27FC236}">
                <a16:creationId xmlns:a16="http://schemas.microsoft.com/office/drawing/2014/main" id="{BB666745-5741-1C43-B25B-AC7846DDC4C5}"/>
              </a:ext>
            </a:extLst>
          </p:cNvPr>
          <p:cNvSpPr>
            <a:spLocks noGrp="1"/>
          </p:cNvSpPr>
          <p:nvPr>
            <p:ph type="ftr" sz="quarter" idx="11"/>
          </p:nvPr>
        </p:nvSpPr>
        <p:spPr/>
        <p:txBody>
          <a:bodyPr/>
          <a:lstStyle/>
          <a:p>
            <a:endParaRPr lang="en-FR"/>
          </a:p>
        </p:txBody>
      </p:sp>
      <p:sp>
        <p:nvSpPr>
          <p:cNvPr id="9" name="Slide Number Placeholder 8">
            <a:extLst>
              <a:ext uri="{FF2B5EF4-FFF2-40B4-BE49-F238E27FC236}">
                <a16:creationId xmlns:a16="http://schemas.microsoft.com/office/drawing/2014/main" id="{28A210C7-085A-144B-9956-E5BC4199AB54}"/>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54978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F4789-E8AA-B846-85AA-0EFA0EDAE309}"/>
              </a:ext>
            </a:extLst>
          </p:cNvPr>
          <p:cNvSpPr>
            <a:spLocks noGrp="1"/>
          </p:cNvSpPr>
          <p:nvPr>
            <p:ph type="title"/>
          </p:nvPr>
        </p:nvSpPr>
        <p:spPr/>
        <p:txBody>
          <a:bodyPr/>
          <a:lstStyle/>
          <a:p>
            <a:r>
              <a:rPr lang="en-GB"/>
              <a:t>Click to edit Master title style</a:t>
            </a:r>
            <a:endParaRPr lang="en-FR"/>
          </a:p>
        </p:txBody>
      </p:sp>
      <p:sp>
        <p:nvSpPr>
          <p:cNvPr id="3" name="Date Placeholder 2">
            <a:extLst>
              <a:ext uri="{FF2B5EF4-FFF2-40B4-BE49-F238E27FC236}">
                <a16:creationId xmlns:a16="http://schemas.microsoft.com/office/drawing/2014/main" id="{3FF36641-5ECD-D044-A9DA-28CFD1567898}"/>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4" name="Footer Placeholder 3">
            <a:extLst>
              <a:ext uri="{FF2B5EF4-FFF2-40B4-BE49-F238E27FC236}">
                <a16:creationId xmlns:a16="http://schemas.microsoft.com/office/drawing/2014/main" id="{263F01BE-C48C-164D-9DA6-2723D21E3C46}"/>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8C4A65EB-884F-A64D-922D-2AEA767E80A0}"/>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305562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B6E890-BAE3-C74A-8B8F-B59096CD074E}"/>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3" name="Footer Placeholder 2">
            <a:extLst>
              <a:ext uri="{FF2B5EF4-FFF2-40B4-BE49-F238E27FC236}">
                <a16:creationId xmlns:a16="http://schemas.microsoft.com/office/drawing/2014/main" id="{34AD13C4-69CE-A441-8FAF-6BA9231A3DAA}"/>
              </a:ext>
            </a:extLst>
          </p:cNvPr>
          <p:cNvSpPr>
            <a:spLocks noGrp="1"/>
          </p:cNvSpPr>
          <p:nvPr>
            <p:ph type="ftr" sz="quarter" idx="11"/>
          </p:nvPr>
        </p:nvSpPr>
        <p:spPr/>
        <p:txBody>
          <a:bodyPr/>
          <a:lstStyle/>
          <a:p>
            <a:endParaRPr lang="en-FR"/>
          </a:p>
        </p:txBody>
      </p:sp>
      <p:sp>
        <p:nvSpPr>
          <p:cNvPr id="4" name="Slide Number Placeholder 3">
            <a:extLst>
              <a:ext uri="{FF2B5EF4-FFF2-40B4-BE49-F238E27FC236}">
                <a16:creationId xmlns:a16="http://schemas.microsoft.com/office/drawing/2014/main" id="{0F5DD105-C7C0-A548-A57F-281452794B10}"/>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467838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3D9FC-2CC2-324D-AABA-A7834B3A9B0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4E16FD07-60CD-9545-9832-439621240C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Text Placeholder 3">
            <a:extLst>
              <a:ext uri="{FF2B5EF4-FFF2-40B4-BE49-F238E27FC236}">
                <a16:creationId xmlns:a16="http://schemas.microsoft.com/office/drawing/2014/main" id="{52DEC802-4818-F542-AD45-F798785E4D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A19717-B86D-854C-AC17-DD2F93C20864}"/>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6" name="Footer Placeholder 5">
            <a:extLst>
              <a:ext uri="{FF2B5EF4-FFF2-40B4-BE49-F238E27FC236}">
                <a16:creationId xmlns:a16="http://schemas.microsoft.com/office/drawing/2014/main" id="{01C6949D-770D-3D4E-972A-7D10FC290F1D}"/>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4F290611-8D8D-7E4F-8D55-5749EADF4F77}"/>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88769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04DE-0ABB-5C41-B065-4080FF5BB3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Picture Placeholder 2">
            <a:extLst>
              <a:ext uri="{FF2B5EF4-FFF2-40B4-BE49-F238E27FC236}">
                <a16:creationId xmlns:a16="http://schemas.microsoft.com/office/drawing/2014/main" id="{EEA897F7-1ACB-3B40-BE6F-D931BCE282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R"/>
          </a:p>
        </p:txBody>
      </p:sp>
      <p:sp>
        <p:nvSpPr>
          <p:cNvPr id="4" name="Text Placeholder 3">
            <a:extLst>
              <a:ext uri="{FF2B5EF4-FFF2-40B4-BE49-F238E27FC236}">
                <a16:creationId xmlns:a16="http://schemas.microsoft.com/office/drawing/2014/main" id="{3017B1C9-D708-8848-97F0-790C71771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BA339F-6B18-2B4D-8BD1-3E70918699DE}"/>
              </a:ext>
            </a:extLst>
          </p:cNvPr>
          <p:cNvSpPr>
            <a:spLocks noGrp="1"/>
          </p:cNvSpPr>
          <p:nvPr>
            <p:ph type="dt" sz="half" idx="10"/>
          </p:nvPr>
        </p:nvSpPr>
        <p:spPr/>
        <p:txBody>
          <a:bodyPr/>
          <a:lstStyle/>
          <a:p>
            <a:fld id="{2296F502-896C-CF45-AC76-69049F87299E}" type="datetimeFigureOut">
              <a:rPr lang="en-FR" smtClean="0"/>
              <a:t>06/09/2022</a:t>
            </a:fld>
            <a:endParaRPr lang="en-FR"/>
          </a:p>
        </p:txBody>
      </p:sp>
      <p:sp>
        <p:nvSpPr>
          <p:cNvPr id="6" name="Footer Placeholder 5">
            <a:extLst>
              <a:ext uri="{FF2B5EF4-FFF2-40B4-BE49-F238E27FC236}">
                <a16:creationId xmlns:a16="http://schemas.microsoft.com/office/drawing/2014/main" id="{253BEC98-78DD-3842-A128-DFF23E676010}"/>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2E41A42D-B76B-404B-9EE3-5F6C01C1BFDF}"/>
              </a:ext>
            </a:extLst>
          </p:cNvPr>
          <p:cNvSpPr>
            <a:spLocks noGrp="1"/>
          </p:cNvSpPr>
          <p:nvPr>
            <p:ph type="sldNum" sz="quarter" idx="12"/>
          </p:nvPr>
        </p:nvSpPr>
        <p:spPr/>
        <p:txBody>
          <a:bodyPr/>
          <a:lstStyle/>
          <a:p>
            <a:fld id="{591EDC9B-BD8E-A947-B376-3D6E26FAC1C3}" type="slidenum">
              <a:rPr lang="en-FR" smtClean="0"/>
              <a:t>‹#›</a:t>
            </a:fld>
            <a:endParaRPr lang="en-FR"/>
          </a:p>
        </p:txBody>
      </p:sp>
    </p:spTree>
    <p:extLst>
      <p:ext uri="{BB962C8B-B14F-4D97-AF65-F5344CB8AC3E}">
        <p14:creationId xmlns:p14="http://schemas.microsoft.com/office/powerpoint/2010/main" val="1369759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362E49-4673-2C48-8816-63B643499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R"/>
          </a:p>
        </p:txBody>
      </p:sp>
      <p:sp>
        <p:nvSpPr>
          <p:cNvPr id="3" name="Text Placeholder 2">
            <a:extLst>
              <a:ext uri="{FF2B5EF4-FFF2-40B4-BE49-F238E27FC236}">
                <a16:creationId xmlns:a16="http://schemas.microsoft.com/office/drawing/2014/main" id="{16E459A9-8E7F-694E-9A0C-D8AE2353D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82DE4B3B-44D4-8B4B-A0A7-3F47B7890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6F502-896C-CF45-AC76-69049F87299E}" type="datetimeFigureOut">
              <a:rPr lang="en-FR" smtClean="0"/>
              <a:t>06/09/2022</a:t>
            </a:fld>
            <a:endParaRPr lang="en-FR"/>
          </a:p>
        </p:txBody>
      </p:sp>
      <p:sp>
        <p:nvSpPr>
          <p:cNvPr id="5" name="Footer Placeholder 4">
            <a:extLst>
              <a:ext uri="{FF2B5EF4-FFF2-40B4-BE49-F238E27FC236}">
                <a16:creationId xmlns:a16="http://schemas.microsoft.com/office/drawing/2014/main" id="{923D9321-0EBD-5441-86BE-1CA6148AAD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R"/>
          </a:p>
        </p:txBody>
      </p:sp>
      <p:sp>
        <p:nvSpPr>
          <p:cNvPr id="6" name="Slide Number Placeholder 5">
            <a:extLst>
              <a:ext uri="{FF2B5EF4-FFF2-40B4-BE49-F238E27FC236}">
                <a16:creationId xmlns:a16="http://schemas.microsoft.com/office/drawing/2014/main" id="{51C963C1-A012-4D40-ABA9-971AB245A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EDC9B-BD8E-A947-B376-3D6E26FAC1C3}" type="slidenum">
              <a:rPr lang="en-FR" smtClean="0"/>
              <a:t>‹#›</a:t>
            </a:fld>
            <a:endParaRPr lang="en-FR"/>
          </a:p>
        </p:txBody>
      </p:sp>
    </p:spTree>
    <p:extLst>
      <p:ext uri="{BB962C8B-B14F-4D97-AF65-F5344CB8AC3E}">
        <p14:creationId xmlns:p14="http://schemas.microsoft.com/office/powerpoint/2010/main" val="1643775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hyperlink" Target="http://www.r-project.org/"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www.statmethods.net/interface/packages.html"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ronrick-a-da-ano/"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mailto:ronrickarnaiz@gmail.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http://www.statmethods.net/input/datatypes.html"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s://rc2e.com/"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9CAAAB50-D842-7045-AD56-4CAE883BB99C}"/>
              </a:ext>
            </a:extLst>
          </p:cNvPr>
          <p:cNvSpPr/>
          <p:nvPr/>
        </p:nvSpPr>
        <p:spPr>
          <a:xfrm>
            <a:off x="650630" y="1840162"/>
            <a:ext cx="10890739" cy="2145323"/>
          </a:xfrm>
          <a:prstGeom prst="round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3" name="Title 1">
            <a:extLst>
              <a:ext uri="{FF2B5EF4-FFF2-40B4-BE49-F238E27FC236}">
                <a16:creationId xmlns:a16="http://schemas.microsoft.com/office/drawing/2014/main" id="{C0F4D1CE-DD1E-934A-AEFA-5F92079771A5}"/>
              </a:ext>
            </a:extLst>
          </p:cNvPr>
          <p:cNvSpPr txBox="1">
            <a:spLocks/>
          </p:cNvSpPr>
          <p:nvPr/>
        </p:nvSpPr>
        <p:spPr>
          <a:xfrm>
            <a:off x="650630" y="2042313"/>
            <a:ext cx="10890738" cy="15888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chemeClr val="bg1"/>
                </a:solidFill>
                <a:latin typeface="Avenir" panose="02000503020000020003" pitchFamily="2" charset="0"/>
                <a:ea typeface="Verdana" panose="020B0604030504040204" pitchFamily="34" charset="0"/>
                <a:cs typeface="Verdana" panose="020B0604030504040204" pitchFamily="34" charset="0"/>
              </a:rPr>
              <a:t>GLIS 692 – Data Science for     </a:t>
            </a:r>
          </a:p>
          <a:p>
            <a:r>
              <a:rPr lang="en-US" sz="4800" dirty="0">
                <a:solidFill>
                  <a:schemeClr val="bg1"/>
                </a:solidFill>
                <a:latin typeface="Avenir" panose="02000503020000020003" pitchFamily="2" charset="0"/>
                <a:ea typeface="Verdana" panose="020B0604030504040204" pitchFamily="34" charset="0"/>
                <a:cs typeface="Verdana" panose="020B0604030504040204" pitchFamily="34" charset="0"/>
              </a:rPr>
              <a:t>             Professionals</a:t>
            </a:r>
          </a:p>
        </p:txBody>
      </p:sp>
      <p:sp>
        <p:nvSpPr>
          <p:cNvPr id="14" name="Subtitle 2">
            <a:extLst>
              <a:ext uri="{FF2B5EF4-FFF2-40B4-BE49-F238E27FC236}">
                <a16:creationId xmlns:a16="http://schemas.microsoft.com/office/drawing/2014/main" id="{5BE5EE4E-B2D4-D342-A587-264AF694FB28}"/>
              </a:ext>
            </a:extLst>
          </p:cNvPr>
          <p:cNvSpPr txBox="1">
            <a:spLocks/>
          </p:cNvSpPr>
          <p:nvPr/>
        </p:nvSpPr>
        <p:spPr>
          <a:xfrm>
            <a:off x="963880" y="5918299"/>
            <a:ext cx="10264238" cy="93700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4318000">
              <a:spcBef>
                <a:spcPct val="20000"/>
              </a:spcBef>
            </a:pPr>
            <a:endParaRPr lang="en-US" sz="2000" baseline="30000" dirty="0">
              <a:solidFill>
                <a:schemeClr val="accent2">
                  <a:lumMod val="75000"/>
                </a:schemeClr>
              </a:solidFill>
              <a:latin typeface="Avenir Book" panose="02000503020000020003" pitchFamily="2" charset="0"/>
            </a:endParaRPr>
          </a:p>
        </p:txBody>
      </p:sp>
      <p:sp>
        <p:nvSpPr>
          <p:cNvPr id="21" name="Subtitle 2">
            <a:extLst>
              <a:ext uri="{FF2B5EF4-FFF2-40B4-BE49-F238E27FC236}">
                <a16:creationId xmlns:a16="http://schemas.microsoft.com/office/drawing/2014/main" id="{3981D695-2DB1-F74E-9D68-4CAFD7DA38E9}"/>
              </a:ext>
            </a:extLst>
          </p:cNvPr>
          <p:cNvSpPr txBox="1">
            <a:spLocks/>
          </p:cNvSpPr>
          <p:nvPr/>
        </p:nvSpPr>
        <p:spPr>
          <a:xfrm>
            <a:off x="1640701" y="6386802"/>
            <a:ext cx="9144000" cy="4711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dirty="0">
                <a:solidFill>
                  <a:schemeClr val="tx2"/>
                </a:solidFill>
                <a:latin typeface="Avenir" panose="02000503020000020003" pitchFamily="2" charset="0"/>
              </a:rPr>
              <a:t>06 Sept 2022</a:t>
            </a:r>
          </a:p>
        </p:txBody>
      </p:sp>
      <p:sp>
        <p:nvSpPr>
          <p:cNvPr id="15" name="Subtitle 2">
            <a:extLst>
              <a:ext uri="{FF2B5EF4-FFF2-40B4-BE49-F238E27FC236}">
                <a16:creationId xmlns:a16="http://schemas.microsoft.com/office/drawing/2014/main" id="{69863800-BF1E-674C-808E-C47496FE7BFA}"/>
              </a:ext>
            </a:extLst>
          </p:cNvPr>
          <p:cNvSpPr txBox="1">
            <a:spLocks/>
          </p:cNvSpPr>
          <p:nvPr/>
        </p:nvSpPr>
        <p:spPr>
          <a:xfrm>
            <a:off x="963880" y="4429562"/>
            <a:ext cx="10264238" cy="93700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4318000">
              <a:spcBef>
                <a:spcPct val="20000"/>
              </a:spcBef>
            </a:pPr>
            <a:r>
              <a:rPr lang="en-US" sz="4800" b="1">
                <a:solidFill>
                  <a:srgbClr val="941100"/>
                </a:solidFill>
                <a:latin typeface="Avenir Book" panose="02000503020000020003" pitchFamily="2" charset="0"/>
              </a:rPr>
              <a:t>WEEK 1</a:t>
            </a:r>
            <a:endParaRPr lang="en-US" sz="4800" baseline="30000" dirty="0">
              <a:solidFill>
                <a:srgbClr val="941100"/>
              </a:solidFill>
              <a:latin typeface="Avenir Book" panose="02000503020000020003" pitchFamily="2" charset="0"/>
            </a:endParaRPr>
          </a:p>
          <a:p>
            <a:pPr defTabSz="4318000">
              <a:spcBef>
                <a:spcPct val="20000"/>
              </a:spcBef>
            </a:pPr>
            <a:endParaRPr lang="en-US" sz="2000" baseline="30000" dirty="0">
              <a:solidFill>
                <a:schemeClr val="accent2">
                  <a:lumMod val="75000"/>
                </a:schemeClr>
              </a:solidFill>
              <a:latin typeface="Avenir Book" panose="02000503020000020003" pitchFamily="2" charset="0"/>
            </a:endParaRPr>
          </a:p>
        </p:txBody>
      </p:sp>
      <p:pic>
        <p:nvPicPr>
          <p:cNvPr id="9" name="Picture 8" descr="A picture containing company name&#10;&#10;Description automatically generated">
            <a:extLst>
              <a:ext uri="{FF2B5EF4-FFF2-40B4-BE49-F238E27FC236}">
                <a16:creationId xmlns:a16="http://schemas.microsoft.com/office/drawing/2014/main" id="{78618FD6-CEC0-CC43-9AAB-7A43F329835A}"/>
              </a:ext>
            </a:extLst>
          </p:cNvPr>
          <p:cNvPicPr>
            <a:picLocks noChangeAspect="1"/>
          </p:cNvPicPr>
          <p:nvPr/>
        </p:nvPicPr>
        <p:blipFill>
          <a:blip r:embed="rId3"/>
          <a:stretch>
            <a:fillRect/>
          </a:stretch>
        </p:blipFill>
        <p:spPr>
          <a:xfrm>
            <a:off x="3216622" y="0"/>
            <a:ext cx="5422936" cy="1234800"/>
          </a:xfrm>
          <a:prstGeom prst="rect">
            <a:avLst/>
          </a:prstGeom>
        </p:spPr>
      </p:pic>
      <p:sp>
        <p:nvSpPr>
          <p:cNvPr id="3" name="Rectangle 2">
            <a:extLst>
              <a:ext uri="{FF2B5EF4-FFF2-40B4-BE49-F238E27FC236}">
                <a16:creationId xmlns:a16="http://schemas.microsoft.com/office/drawing/2014/main" id="{AA30A5AD-9615-8646-8913-7A23A9EB0918}"/>
              </a:ext>
            </a:extLst>
          </p:cNvPr>
          <p:cNvSpPr/>
          <p:nvPr/>
        </p:nvSpPr>
        <p:spPr>
          <a:xfrm>
            <a:off x="6400800" y="160200"/>
            <a:ext cx="252248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FR" sz="2000" dirty="0">
                <a:solidFill>
                  <a:schemeClr val="tx1"/>
                </a:solidFill>
                <a:latin typeface="Avenir Book" panose="02000503020000020003" pitchFamily="2" charset="0"/>
              </a:rPr>
              <a:t>School of </a:t>
            </a:r>
          </a:p>
          <a:p>
            <a:r>
              <a:rPr lang="en-FR" sz="2000" dirty="0">
                <a:solidFill>
                  <a:schemeClr val="tx1"/>
                </a:solidFill>
                <a:latin typeface="Avenir Book" panose="02000503020000020003" pitchFamily="2" charset="0"/>
              </a:rPr>
              <a:t>Information Studies</a:t>
            </a:r>
          </a:p>
        </p:txBody>
      </p:sp>
    </p:spTree>
    <p:extLst>
      <p:ext uri="{BB962C8B-B14F-4D97-AF65-F5344CB8AC3E}">
        <p14:creationId xmlns:p14="http://schemas.microsoft.com/office/powerpoint/2010/main" val="2777064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9240614"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Application of Data Science?    </a:t>
            </a:r>
          </a:p>
        </p:txBody>
      </p:sp>
      <p:pic>
        <p:nvPicPr>
          <p:cNvPr id="8" name="Picture 7" descr="Diagram&#10;&#10;Description automatically generated">
            <a:extLst>
              <a:ext uri="{FF2B5EF4-FFF2-40B4-BE49-F238E27FC236}">
                <a16:creationId xmlns:a16="http://schemas.microsoft.com/office/drawing/2014/main" id="{D5FE1ECC-811C-C34F-8044-81706D603DFF}"/>
              </a:ext>
            </a:extLst>
          </p:cNvPr>
          <p:cNvPicPr>
            <a:picLocks noChangeAspect="1"/>
          </p:cNvPicPr>
          <p:nvPr/>
        </p:nvPicPr>
        <p:blipFill>
          <a:blip r:embed="rId2"/>
          <a:stretch>
            <a:fillRect/>
          </a:stretch>
        </p:blipFill>
        <p:spPr>
          <a:xfrm>
            <a:off x="1531663" y="1527941"/>
            <a:ext cx="8943583" cy="4683672"/>
          </a:xfrm>
          <a:prstGeom prst="rect">
            <a:avLst/>
          </a:prstGeom>
        </p:spPr>
      </p:pic>
    </p:spTree>
    <p:extLst>
      <p:ext uri="{BB962C8B-B14F-4D97-AF65-F5344CB8AC3E}">
        <p14:creationId xmlns:p14="http://schemas.microsoft.com/office/powerpoint/2010/main" val="1026404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9240614"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Job Roles in Data Science?    </a:t>
            </a:r>
          </a:p>
        </p:txBody>
      </p:sp>
      <p:pic>
        <p:nvPicPr>
          <p:cNvPr id="10" name="Picture 9" descr="Diagram, venn diagram&#10;&#10;Description automatically generated">
            <a:extLst>
              <a:ext uri="{FF2B5EF4-FFF2-40B4-BE49-F238E27FC236}">
                <a16:creationId xmlns:a16="http://schemas.microsoft.com/office/drawing/2014/main" id="{CBCC339C-DFC5-224D-A2E0-7797ADEBAB7A}"/>
              </a:ext>
            </a:extLst>
          </p:cNvPr>
          <p:cNvPicPr>
            <a:picLocks noChangeAspect="1"/>
          </p:cNvPicPr>
          <p:nvPr/>
        </p:nvPicPr>
        <p:blipFill>
          <a:blip r:embed="rId2"/>
          <a:stretch>
            <a:fillRect/>
          </a:stretch>
        </p:blipFill>
        <p:spPr>
          <a:xfrm>
            <a:off x="3094640" y="906920"/>
            <a:ext cx="6228036" cy="6061955"/>
          </a:xfrm>
          <a:prstGeom prst="rect">
            <a:avLst/>
          </a:prstGeom>
        </p:spPr>
      </p:pic>
    </p:spTree>
    <p:extLst>
      <p:ext uri="{BB962C8B-B14F-4D97-AF65-F5344CB8AC3E}">
        <p14:creationId xmlns:p14="http://schemas.microsoft.com/office/powerpoint/2010/main" val="921878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9240614"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Who are Data Scientists?    </a:t>
            </a:r>
          </a:p>
        </p:txBody>
      </p:sp>
      <p:pic>
        <p:nvPicPr>
          <p:cNvPr id="7" name="Picture 6">
            <a:extLst>
              <a:ext uri="{FF2B5EF4-FFF2-40B4-BE49-F238E27FC236}">
                <a16:creationId xmlns:a16="http://schemas.microsoft.com/office/drawing/2014/main" id="{1390B1AE-ADE3-2041-810B-94AE34BD59A1}"/>
              </a:ext>
            </a:extLst>
          </p:cNvPr>
          <p:cNvPicPr>
            <a:picLocks noChangeAspect="1"/>
          </p:cNvPicPr>
          <p:nvPr/>
        </p:nvPicPr>
        <p:blipFill>
          <a:blip r:embed="rId2"/>
          <a:stretch>
            <a:fillRect/>
          </a:stretch>
        </p:blipFill>
        <p:spPr>
          <a:xfrm>
            <a:off x="2496206" y="990204"/>
            <a:ext cx="6469117" cy="5702984"/>
          </a:xfrm>
          <a:prstGeom prst="rect">
            <a:avLst/>
          </a:prstGeom>
        </p:spPr>
      </p:pic>
    </p:spTree>
    <p:extLst>
      <p:ext uri="{BB962C8B-B14F-4D97-AF65-F5344CB8AC3E}">
        <p14:creationId xmlns:p14="http://schemas.microsoft.com/office/powerpoint/2010/main" val="2305641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9240614"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Data Science Steps?    </a:t>
            </a:r>
          </a:p>
        </p:txBody>
      </p:sp>
      <p:pic>
        <p:nvPicPr>
          <p:cNvPr id="7" name="Picture 6" descr="Diagram&#10;&#10;Description automatically generated">
            <a:extLst>
              <a:ext uri="{FF2B5EF4-FFF2-40B4-BE49-F238E27FC236}">
                <a16:creationId xmlns:a16="http://schemas.microsoft.com/office/drawing/2014/main" id="{BD5831A7-0EED-4D42-9D45-89C3DE4CA950}"/>
              </a:ext>
            </a:extLst>
          </p:cNvPr>
          <p:cNvPicPr>
            <a:picLocks noChangeAspect="1"/>
          </p:cNvPicPr>
          <p:nvPr/>
        </p:nvPicPr>
        <p:blipFill>
          <a:blip r:embed="rId2"/>
          <a:stretch>
            <a:fillRect/>
          </a:stretch>
        </p:blipFill>
        <p:spPr>
          <a:xfrm>
            <a:off x="1074463" y="1471449"/>
            <a:ext cx="9845785" cy="4466896"/>
          </a:xfrm>
          <a:prstGeom prst="rect">
            <a:avLst/>
          </a:prstGeom>
        </p:spPr>
      </p:pic>
    </p:spTree>
    <p:extLst>
      <p:ext uri="{BB962C8B-B14F-4D97-AF65-F5344CB8AC3E}">
        <p14:creationId xmlns:p14="http://schemas.microsoft.com/office/powerpoint/2010/main" val="20735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16717" y="2960996"/>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3054356" y="3061579"/>
            <a:ext cx="7844872" cy="769441"/>
          </a:xfrm>
          <a:prstGeom prst="rect">
            <a:avLst/>
          </a:prstGeom>
          <a:noFill/>
        </p:spPr>
        <p:txBody>
          <a:bodyPr wrap="square" rtlCol="0">
            <a:spAutoFit/>
          </a:bodyPr>
          <a:lstStyle/>
          <a:p>
            <a:pPr algn="ctr"/>
            <a:r>
              <a:rPr lang="en-US" sz="4400" b="1" dirty="0">
                <a:solidFill>
                  <a:schemeClr val="bg1"/>
                </a:solidFill>
                <a:latin typeface="Avenir Book" panose="02000503020000020003" pitchFamily="2" charset="0"/>
              </a:rPr>
              <a:t>DATA SCIENCE GLOSSARY</a:t>
            </a:r>
          </a:p>
        </p:txBody>
      </p:sp>
    </p:spTree>
    <p:extLst>
      <p:ext uri="{BB962C8B-B14F-4D97-AF65-F5344CB8AC3E}">
        <p14:creationId xmlns:p14="http://schemas.microsoft.com/office/powerpoint/2010/main" val="2199759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9240614"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Data Science Evolution?    </a:t>
            </a:r>
          </a:p>
        </p:txBody>
      </p:sp>
      <p:pic>
        <p:nvPicPr>
          <p:cNvPr id="3" name="Picture 2" descr="Graphical user interface&#10;&#10;Description automatically generated">
            <a:extLst>
              <a:ext uri="{FF2B5EF4-FFF2-40B4-BE49-F238E27FC236}">
                <a16:creationId xmlns:a16="http://schemas.microsoft.com/office/drawing/2014/main" id="{3491A765-E669-A741-9A64-F9911F8BFA7D}"/>
              </a:ext>
            </a:extLst>
          </p:cNvPr>
          <p:cNvPicPr>
            <a:picLocks noChangeAspect="1"/>
          </p:cNvPicPr>
          <p:nvPr/>
        </p:nvPicPr>
        <p:blipFill>
          <a:blip r:embed="rId2">
            <a:duotone>
              <a:schemeClr val="accent2">
                <a:shade val="45000"/>
                <a:satMod val="135000"/>
              </a:schemeClr>
              <a:prstClr val="white"/>
            </a:duotone>
          </a:blip>
          <a:stretch>
            <a:fillRect/>
          </a:stretch>
        </p:blipFill>
        <p:spPr>
          <a:xfrm>
            <a:off x="1128546" y="990204"/>
            <a:ext cx="9934903" cy="5867796"/>
          </a:xfrm>
          <a:prstGeom prst="rect">
            <a:avLst/>
          </a:prstGeom>
        </p:spPr>
      </p:pic>
    </p:spTree>
    <p:extLst>
      <p:ext uri="{BB962C8B-B14F-4D97-AF65-F5344CB8AC3E}">
        <p14:creationId xmlns:p14="http://schemas.microsoft.com/office/powerpoint/2010/main" val="4216434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77157" y="1485654"/>
            <a:ext cx="10152993" cy="1655762"/>
          </a:xfrm>
        </p:spPr>
        <p:txBody>
          <a:bodyPr/>
          <a:lstStyle/>
          <a:p>
            <a:pPr marL="342900" indent="-342900" algn="l">
              <a:buFont typeface="Wingdings" pitchFamily="2" charset="2"/>
              <a:buChar char="§"/>
            </a:pPr>
            <a:r>
              <a:rPr lang="en-GB" dirty="0">
                <a:latin typeface="Avenir Book" panose="02000503020000020003" pitchFamily="2" charset="0"/>
              </a:rPr>
              <a:t>A</a:t>
            </a:r>
            <a:r>
              <a:rPr lang="en-FR" dirty="0">
                <a:latin typeface="Avenir Book" panose="02000503020000020003" pitchFamily="2" charset="0"/>
              </a:rPr>
              <a:t> language and environment for statistical computing and graphics</a:t>
            </a:r>
          </a:p>
          <a:p>
            <a:pPr marL="342900" indent="-342900" algn="l">
              <a:buFont typeface="Wingdings" pitchFamily="2" charset="2"/>
              <a:buChar char="§"/>
            </a:pPr>
            <a:r>
              <a:rPr lang="en-FR" dirty="0">
                <a:latin typeface="Avenir Book" panose="02000503020000020003" pitchFamily="2" charset="0"/>
              </a:rPr>
              <a:t>Developed by Robert Gentleman and Ross Ihaka and the user community.</a:t>
            </a:r>
          </a:p>
          <a:p>
            <a:pPr marL="342900" indent="-342900" algn="l">
              <a:buFont typeface="Wingdings" pitchFamily="2" charset="2"/>
              <a:buChar char="§"/>
            </a:pPr>
            <a:endParaRPr lang="en-FR" dirty="0">
              <a:latin typeface="Avenir Book" panose="02000503020000020003" pitchFamily="2" charset="0"/>
            </a:endParaRPr>
          </a:p>
          <a:p>
            <a:pPr marL="342900" indent="-342900" algn="l">
              <a:buFont typeface="Wingdings" pitchFamily="2" charset="2"/>
              <a:buChar char="§"/>
            </a:pPr>
            <a:endParaRPr lang="en-FR"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What is       ?    </a:t>
            </a:r>
          </a:p>
        </p:txBody>
      </p:sp>
      <p:pic>
        <p:nvPicPr>
          <p:cNvPr id="26" name="Picture 25">
            <a:extLst>
              <a:ext uri="{FF2B5EF4-FFF2-40B4-BE49-F238E27FC236}">
                <a16:creationId xmlns:a16="http://schemas.microsoft.com/office/drawing/2014/main" id="{460927FD-4E1A-9F4E-8336-0E75E476175E}"/>
              </a:ext>
            </a:extLst>
          </p:cNvPr>
          <p:cNvPicPr>
            <a:picLocks noChangeAspect="1"/>
          </p:cNvPicPr>
          <p:nvPr/>
        </p:nvPicPr>
        <p:blipFill>
          <a:blip r:embed="rId2"/>
          <a:stretch>
            <a:fillRect/>
          </a:stretch>
        </p:blipFill>
        <p:spPr>
          <a:xfrm>
            <a:off x="2168635" y="54197"/>
            <a:ext cx="784773" cy="784773"/>
          </a:xfrm>
          <a:prstGeom prst="rect">
            <a:avLst/>
          </a:prstGeom>
        </p:spPr>
      </p:pic>
      <p:pic>
        <p:nvPicPr>
          <p:cNvPr id="28" name="Picture 27">
            <a:extLst>
              <a:ext uri="{FF2B5EF4-FFF2-40B4-BE49-F238E27FC236}">
                <a16:creationId xmlns:a16="http://schemas.microsoft.com/office/drawing/2014/main" id="{13E97CC8-9791-DF43-B84A-94DD674BAA9B}"/>
              </a:ext>
            </a:extLst>
          </p:cNvPr>
          <p:cNvPicPr>
            <a:picLocks noChangeAspect="1"/>
          </p:cNvPicPr>
          <p:nvPr/>
        </p:nvPicPr>
        <p:blipFill>
          <a:blip r:embed="rId3"/>
          <a:stretch>
            <a:fillRect/>
          </a:stretch>
        </p:blipFill>
        <p:spPr>
          <a:xfrm>
            <a:off x="3079529" y="3884448"/>
            <a:ext cx="5003800" cy="2540000"/>
          </a:xfrm>
          <a:prstGeom prst="rect">
            <a:avLst/>
          </a:prstGeom>
        </p:spPr>
      </p:pic>
      <p:pic>
        <p:nvPicPr>
          <p:cNvPr id="29" name="Picture 28">
            <a:extLst>
              <a:ext uri="{FF2B5EF4-FFF2-40B4-BE49-F238E27FC236}">
                <a16:creationId xmlns:a16="http://schemas.microsoft.com/office/drawing/2014/main" id="{0FE0A09D-A39F-8B41-A16F-0C71C7A1FAD1}"/>
              </a:ext>
            </a:extLst>
          </p:cNvPr>
          <p:cNvPicPr>
            <a:picLocks noChangeAspect="1"/>
          </p:cNvPicPr>
          <p:nvPr/>
        </p:nvPicPr>
        <p:blipFill>
          <a:blip r:embed="rId4"/>
          <a:stretch>
            <a:fillRect/>
          </a:stretch>
        </p:blipFill>
        <p:spPr>
          <a:xfrm>
            <a:off x="3367690" y="2491143"/>
            <a:ext cx="6985000" cy="1016000"/>
          </a:xfrm>
          <a:prstGeom prst="rect">
            <a:avLst/>
          </a:prstGeom>
        </p:spPr>
      </p:pic>
    </p:spTree>
    <p:extLst>
      <p:ext uri="{BB962C8B-B14F-4D97-AF65-F5344CB8AC3E}">
        <p14:creationId xmlns:p14="http://schemas.microsoft.com/office/powerpoint/2010/main" val="1890541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9144000" cy="3986431"/>
          </a:xfrm>
        </p:spPr>
        <p:txBody>
          <a:bodyPr>
            <a:noAutofit/>
          </a:bodyPr>
          <a:lstStyle/>
          <a:p>
            <a:pPr marL="1219200" lvl="2" indent="-304800" algn="just">
              <a:buFont typeface="Wingdings" pitchFamily="2" charset="2"/>
              <a:buChar char="§"/>
            </a:pPr>
            <a:r>
              <a:rPr lang="en-US" altLang="en-US" sz="2400" dirty="0">
                <a:latin typeface="Avenir Book" panose="02000503020000020003" pitchFamily="2" charset="0"/>
              </a:rPr>
              <a:t>It's free! </a:t>
            </a:r>
          </a:p>
          <a:p>
            <a:pPr marL="1219200" lvl="2" indent="-304800" algn="just">
              <a:buFont typeface="Wingdings" pitchFamily="2" charset="2"/>
              <a:buChar char="§"/>
            </a:pPr>
            <a:r>
              <a:rPr lang="en-US" altLang="en-US" sz="2400" dirty="0">
                <a:latin typeface="Avenir Book" panose="02000503020000020003" pitchFamily="2" charset="0"/>
              </a:rPr>
              <a:t>It runs on a variety of platforms including Windows, Unix and MacOS. </a:t>
            </a:r>
          </a:p>
          <a:p>
            <a:pPr marL="1219200" lvl="2" indent="-304800" algn="just">
              <a:buFont typeface="Wingdings" pitchFamily="2" charset="2"/>
              <a:buChar char="§"/>
            </a:pPr>
            <a:r>
              <a:rPr lang="en-US" altLang="en-US" sz="2400" dirty="0">
                <a:latin typeface="Avenir Book" panose="02000503020000020003" pitchFamily="2" charset="0"/>
              </a:rPr>
              <a:t>It provides an unparalleled platform for programming new statistical methods in an easy and straightforward manner. </a:t>
            </a:r>
          </a:p>
          <a:p>
            <a:pPr marL="1219200" lvl="2" indent="-304800" algn="just">
              <a:buFont typeface="Wingdings" pitchFamily="2" charset="2"/>
              <a:buChar char="§"/>
            </a:pPr>
            <a:r>
              <a:rPr lang="en-US" altLang="en-US" sz="2400" dirty="0">
                <a:latin typeface="Avenir Book" panose="02000503020000020003" pitchFamily="2" charset="0"/>
              </a:rPr>
              <a:t>It contains advanced statistical routines not yet available in other packages. </a:t>
            </a:r>
          </a:p>
          <a:p>
            <a:pPr marL="1219200" lvl="2" indent="-304800" algn="just">
              <a:buFont typeface="Wingdings" pitchFamily="2" charset="2"/>
              <a:buChar char="§"/>
            </a:pPr>
            <a:r>
              <a:rPr lang="en-US" altLang="en-US" sz="2400" dirty="0">
                <a:latin typeface="Avenir Book" panose="02000503020000020003" pitchFamily="2" charset="0"/>
              </a:rPr>
              <a:t>It has state-of-the-art graphics capabilities. </a:t>
            </a:r>
          </a:p>
          <a:p>
            <a:pPr marL="342900" indent="-342900" algn="just">
              <a:buFont typeface="Wingdings" pitchFamily="2" charset="2"/>
              <a:buChar char="§"/>
            </a:pPr>
            <a:endParaRPr lang="en-FR"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Why       ?    </a:t>
            </a:r>
          </a:p>
        </p:txBody>
      </p:sp>
      <p:pic>
        <p:nvPicPr>
          <p:cNvPr id="26" name="Picture 25">
            <a:extLst>
              <a:ext uri="{FF2B5EF4-FFF2-40B4-BE49-F238E27FC236}">
                <a16:creationId xmlns:a16="http://schemas.microsoft.com/office/drawing/2014/main" id="{460927FD-4E1A-9F4E-8336-0E75E476175E}"/>
              </a:ext>
            </a:extLst>
          </p:cNvPr>
          <p:cNvPicPr>
            <a:picLocks noChangeAspect="1"/>
          </p:cNvPicPr>
          <p:nvPr/>
        </p:nvPicPr>
        <p:blipFill>
          <a:blip r:embed="rId2"/>
          <a:stretch>
            <a:fillRect/>
          </a:stretch>
        </p:blipFill>
        <p:spPr>
          <a:xfrm>
            <a:off x="1422401" y="46530"/>
            <a:ext cx="784773" cy="784773"/>
          </a:xfrm>
          <a:prstGeom prst="rect">
            <a:avLst/>
          </a:prstGeom>
        </p:spPr>
      </p:pic>
    </p:spTree>
    <p:extLst>
      <p:ext uri="{BB962C8B-B14F-4D97-AF65-F5344CB8AC3E}">
        <p14:creationId xmlns:p14="http://schemas.microsoft.com/office/powerpoint/2010/main" val="3894333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Why       ?    </a:t>
            </a:r>
          </a:p>
        </p:txBody>
      </p:sp>
      <p:pic>
        <p:nvPicPr>
          <p:cNvPr id="26" name="Picture 25">
            <a:extLst>
              <a:ext uri="{FF2B5EF4-FFF2-40B4-BE49-F238E27FC236}">
                <a16:creationId xmlns:a16="http://schemas.microsoft.com/office/drawing/2014/main" id="{460927FD-4E1A-9F4E-8336-0E75E476175E}"/>
              </a:ext>
            </a:extLst>
          </p:cNvPr>
          <p:cNvPicPr>
            <a:picLocks noChangeAspect="1"/>
          </p:cNvPicPr>
          <p:nvPr/>
        </p:nvPicPr>
        <p:blipFill>
          <a:blip r:embed="rId2"/>
          <a:stretch>
            <a:fillRect/>
          </a:stretch>
        </p:blipFill>
        <p:spPr>
          <a:xfrm>
            <a:off x="1422401" y="46530"/>
            <a:ext cx="784773" cy="784773"/>
          </a:xfrm>
          <a:prstGeom prst="rect">
            <a:avLst/>
          </a:prstGeom>
        </p:spPr>
      </p:pic>
      <p:pic>
        <p:nvPicPr>
          <p:cNvPr id="7" name="Picture 6">
            <a:extLst>
              <a:ext uri="{FF2B5EF4-FFF2-40B4-BE49-F238E27FC236}">
                <a16:creationId xmlns:a16="http://schemas.microsoft.com/office/drawing/2014/main" id="{89D3FFCD-5B9E-A54D-BBF8-39E6F932D07A}"/>
              </a:ext>
            </a:extLst>
          </p:cNvPr>
          <p:cNvPicPr>
            <a:picLocks noChangeAspect="1"/>
          </p:cNvPicPr>
          <p:nvPr/>
        </p:nvPicPr>
        <p:blipFill>
          <a:blip r:embed="rId3"/>
          <a:stretch>
            <a:fillRect/>
          </a:stretch>
        </p:blipFill>
        <p:spPr>
          <a:xfrm>
            <a:off x="2044698" y="990203"/>
            <a:ext cx="8102600" cy="5792177"/>
          </a:xfrm>
          <a:prstGeom prst="rect">
            <a:avLst/>
          </a:prstGeom>
        </p:spPr>
      </p:pic>
    </p:spTree>
    <p:extLst>
      <p:ext uri="{BB962C8B-B14F-4D97-AF65-F5344CB8AC3E}">
        <p14:creationId xmlns:p14="http://schemas.microsoft.com/office/powerpoint/2010/main" val="3432134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Why       ?    </a:t>
            </a:r>
          </a:p>
        </p:txBody>
      </p:sp>
      <p:pic>
        <p:nvPicPr>
          <p:cNvPr id="26" name="Picture 25">
            <a:extLst>
              <a:ext uri="{FF2B5EF4-FFF2-40B4-BE49-F238E27FC236}">
                <a16:creationId xmlns:a16="http://schemas.microsoft.com/office/drawing/2014/main" id="{460927FD-4E1A-9F4E-8336-0E75E476175E}"/>
              </a:ext>
            </a:extLst>
          </p:cNvPr>
          <p:cNvPicPr>
            <a:picLocks noChangeAspect="1"/>
          </p:cNvPicPr>
          <p:nvPr/>
        </p:nvPicPr>
        <p:blipFill>
          <a:blip r:embed="rId2"/>
          <a:stretch>
            <a:fillRect/>
          </a:stretch>
        </p:blipFill>
        <p:spPr>
          <a:xfrm>
            <a:off x="1422401" y="46530"/>
            <a:ext cx="784773" cy="784773"/>
          </a:xfrm>
          <a:prstGeom prst="rect">
            <a:avLst/>
          </a:prstGeom>
        </p:spPr>
      </p:pic>
      <p:pic>
        <p:nvPicPr>
          <p:cNvPr id="8" name="Picture 7">
            <a:extLst>
              <a:ext uri="{FF2B5EF4-FFF2-40B4-BE49-F238E27FC236}">
                <a16:creationId xmlns:a16="http://schemas.microsoft.com/office/drawing/2014/main" id="{15D3ABEE-16AD-194E-86AC-F7FB0C2B89CA}"/>
              </a:ext>
            </a:extLst>
          </p:cNvPr>
          <p:cNvPicPr>
            <a:picLocks noChangeAspect="1"/>
          </p:cNvPicPr>
          <p:nvPr/>
        </p:nvPicPr>
        <p:blipFill rotWithShape="1">
          <a:blip r:embed="rId3"/>
          <a:srcRect b="679"/>
          <a:stretch/>
        </p:blipFill>
        <p:spPr>
          <a:xfrm>
            <a:off x="1422401" y="990204"/>
            <a:ext cx="8952807" cy="5813600"/>
          </a:xfrm>
          <a:prstGeom prst="rect">
            <a:avLst/>
          </a:prstGeom>
        </p:spPr>
      </p:pic>
    </p:spTree>
    <p:extLst>
      <p:ext uri="{BB962C8B-B14F-4D97-AF65-F5344CB8AC3E}">
        <p14:creationId xmlns:p14="http://schemas.microsoft.com/office/powerpoint/2010/main" val="3309824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16717" y="2960996"/>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2346985" y="3072089"/>
            <a:ext cx="7498029" cy="769441"/>
          </a:xfrm>
          <a:prstGeom prst="rect">
            <a:avLst/>
          </a:prstGeom>
          <a:noFill/>
        </p:spPr>
        <p:txBody>
          <a:bodyPr wrap="square" rtlCol="0">
            <a:spAutoFit/>
          </a:bodyPr>
          <a:lstStyle/>
          <a:p>
            <a:pPr algn="ctr"/>
            <a:r>
              <a:rPr lang="en-US" sz="4400" b="1" dirty="0">
                <a:solidFill>
                  <a:schemeClr val="bg1"/>
                </a:solidFill>
                <a:latin typeface="Avenir Book" panose="02000503020000020003" pitchFamily="2" charset="0"/>
              </a:rPr>
              <a:t>What is this course about?</a:t>
            </a:r>
          </a:p>
        </p:txBody>
      </p:sp>
    </p:spTree>
    <p:extLst>
      <p:ext uri="{BB962C8B-B14F-4D97-AF65-F5344CB8AC3E}">
        <p14:creationId xmlns:p14="http://schemas.microsoft.com/office/powerpoint/2010/main" val="2068705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Why       ?    </a:t>
            </a:r>
          </a:p>
        </p:txBody>
      </p:sp>
      <p:pic>
        <p:nvPicPr>
          <p:cNvPr id="26" name="Picture 25">
            <a:extLst>
              <a:ext uri="{FF2B5EF4-FFF2-40B4-BE49-F238E27FC236}">
                <a16:creationId xmlns:a16="http://schemas.microsoft.com/office/drawing/2014/main" id="{460927FD-4E1A-9F4E-8336-0E75E476175E}"/>
              </a:ext>
            </a:extLst>
          </p:cNvPr>
          <p:cNvPicPr>
            <a:picLocks noChangeAspect="1"/>
          </p:cNvPicPr>
          <p:nvPr/>
        </p:nvPicPr>
        <p:blipFill>
          <a:blip r:embed="rId2"/>
          <a:stretch>
            <a:fillRect/>
          </a:stretch>
        </p:blipFill>
        <p:spPr>
          <a:xfrm>
            <a:off x="1422401" y="46530"/>
            <a:ext cx="784773" cy="784773"/>
          </a:xfrm>
          <a:prstGeom prst="rect">
            <a:avLst/>
          </a:prstGeom>
        </p:spPr>
      </p:pic>
      <p:pic>
        <p:nvPicPr>
          <p:cNvPr id="2" name="Picture 1">
            <a:extLst>
              <a:ext uri="{FF2B5EF4-FFF2-40B4-BE49-F238E27FC236}">
                <a16:creationId xmlns:a16="http://schemas.microsoft.com/office/drawing/2014/main" id="{B745F768-29F0-EA4C-9920-F5FC22D1A1CF}"/>
              </a:ext>
            </a:extLst>
          </p:cNvPr>
          <p:cNvPicPr>
            <a:picLocks noChangeAspect="1"/>
          </p:cNvPicPr>
          <p:nvPr/>
        </p:nvPicPr>
        <p:blipFill>
          <a:blip r:embed="rId3"/>
          <a:stretch>
            <a:fillRect/>
          </a:stretch>
        </p:blipFill>
        <p:spPr>
          <a:xfrm>
            <a:off x="2151077" y="982537"/>
            <a:ext cx="7889846" cy="5821266"/>
          </a:xfrm>
          <a:prstGeom prst="rect">
            <a:avLst/>
          </a:prstGeom>
        </p:spPr>
      </p:pic>
    </p:spTree>
    <p:extLst>
      <p:ext uri="{BB962C8B-B14F-4D97-AF65-F5344CB8AC3E}">
        <p14:creationId xmlns:p14="http://schemas.microsoft.com/office/powerpoint/2010/main" val="332274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Why       ?    </a:t>
            </a:r>
          </a:p>
        </p:txBody>
      </p:sp>
      <p:pic>
        <p:nvPicPr>
          <p:cNvPr id="26" name="Picture 25">
            <a:extLst>
              <a:ext uri="{FF2B5EF4-FFF2-40B4-BE49-F238E27FC236}">
                <a16:creationId xmlns:a16="http://schemas.microsoft.com/office/drawing/2014/main" id="{460927FD-4E1A-9F4E-8336-0E75E476175E}"/>
              </a:ext>
            </a:extLst>
          </p:cNvPr>
          <p:cNvPicPr>
            <a:picLocks noChangeAspect="1"/>
          </p:cNvPicPr>
          <p:nvPr/>
        </p:nvPicPr>
        <p:blipFill>
          <a:blip r:embed="rId2"/>
          <a:stretch>
            <a:fillRect/>
          </a:stretch>
        </p:blipFill>
        <p:spPr>
          <a:xfrm>
            <a:off x="1422401" y="46530"/>
            <a:ext cx="784773" cy="784773"/>
          </a:xfrm>
          <a:prstGeom prst="rect">
            <a:avLst/>
          </a:prstGeom>
        </p:spPr>
      </p:pic>
      <p:pic>
        <p:nvPicPr>
          <p:cNvPr id="3" name="Picture 2">
            <a:extLst>
              <a:ext uri="{FF2B5EF4-FFF2-40B4-BE49-F238E27FC236}">
                <a16:creationId xmlns:a16="http://schemas.microsoft.com/office/drawing/2014/main" id="{9E47F277-B647-3643-9B9B-0CC1DE1BA526}"/>
              </a:ext>
            </a:extLst>
          </p:cNvPr>
          <p:cNvPicPr>
            <a:picLocks noChangeAspect="1"/>
          </p:cNvPicPr>
          <p:nvPr/>
        </p:nvPicPr>
        <p:blipFill>
          <a:blip r:embed="rId3"/>
          <a:stretch>
            <a:fillRect/>
          </a:stretch>
        </p:blipFill>
        <p:spPr>
          <a:xfrm>
            <a:off x="1610463" y="990204"/>
            <a:ext cx="8971074" cy="5813599"/>
          </a:xfrm>
          <a:prstGeom prst="rect">
            <a:avLst/>
          </a:prstGeom>
        </p:spPr>
      </p:pic>
    </p:spTree>
    <p:extLst>
      <p:ext uri="{BB962C8B-B14F-4D97-AF65-F5344CB8AC3E}">
        <p14:creationId xmlns:p14="http://schemas.microsoft.com/office/powerpoint/2010/main" val="2029096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639614" y="2614064"/>
            <a:ext cx="10174014" cy="3986431"/>
          </a:xfrm>
        </p:spPr>
        <p:txBody>
          <a:bodyPr>
            <a:noAutofit/>
          </a:bodyPr>
          <a:lstStyle/>
          <a:p>
            <a:pPr marL="800100" lvl="1" indent="-342900" algn="l">
              <a:buFont typeface="Wingdings" pitchFamily="2" charset="2"/>
              <a:buChar char="§"/>
            </a:pPr>
            <a:r>
              <a:rPr lang="en-US" altLang="en-US" sz="2400" dirty="0">
                <a:latin typeface="Avenir Book" panose="02000503020000020003" pitchFamily="2" charset="0"/>
              </a:rPr>
              <a:t>Google it using R or CRAN  (Comprehensive R Archive Network)</a:t>
            </a:r>
          </a:p>
          <a:p>
            <a:pPr marL="800100" lvl="1" indent="-342900" algn="l"/>
            <a:r>
              <a:rPr lang="en-US" altLang="en-US" sz="2400" dirty="0">
                <a:latin typeface="Avenir Book" panose="02000503020000020003" pitchFamily="2" charset="0"/>
              </a:rPr>
              <a:t>   				    </a:t>
            </a:r>
            <a:r>
              <a:rPr lang="en-US" altLang="en-US" sz="2400" dirty="0">
                <a:latin typeface="Avenir Book" panose="02000503020000020003" pitchFamily="2" charset="0"/>
                <a:hlinkClick r:id="rId2"/>
              </a:rPr>
              <a:t>http://www.r-project.org</a:t>
            </a:r>
            <a:endParaRPr lang="en-US" altLang="en-US" sz="2400" dirty="0">
              <a:latin typeface="Avenir Book" panose="02000503020000020003" pitchFamily="2" charset="0"/>
            </a:endParaRPr>
          </a:p>
          <a:p>
            <a:pPr marL="800100" lvl="1" indent="-342900" algn="l"/>
            <a:endParaRPr lang="en-US" altLang="en-US" sz="2400" dirty="0">
              <a:latin typeface="Avenir Book" panose="02000503020000020003" pitchFamily="2" charset="0"/>
            </a:endParaRPr>
          </a:p>
          <a:p>
            <a:pPr marL="800100" lvl="1" indent="-342900" algn="l">
              <a:buFont typeface="Wingdings" pitchFamily="2" charset="2"/>
              <a:buChar char="§"/>
            </a:pPr>
            <a:r>
              <a:rPr lang="en-US" altLang="en-US" sz="2400" dirty="0">
                <a:latin typeface="Avenir Book" panose="02000503020000020003" pitchFamily="2" charset="0"/>
              </a:rPr>
              <a:t>And connect your GUI with R-Studio </a:t>
            </a:r>
          </a:p>
          <a:p>
            <a:pPr lvl="1" algn="l"/>
            <a:r>
              <a:rPr lang="en-US" altLang="en-US" sz="2400" dirty="0">
                <a:latin typeface="Avenir Book" panose="02000503020000020003" pitchFamily="2" charset="0"/>
              </a:rPr>
              <a:t>    			  </a:t>
            </a:r>
            <a:r>
              <a:rPr lang="en-US" altLang="en-US" sz="2400" dirty="0">
                <a:latin typeface="Avenir Book" panose="02000503020000020003" pitchFamily="2" charset="0"/>
                <a:hlinkClick r:id="rId3"/>
              </a:rPr>
              <a:t>https://www.rstudio.com/</a:t>
            </a:r>
            <a:r>
              <a:rPr lang="en-US" altLang="en-US" sz="2400" dirty="0">
                <a:latin typeface="Avenir Book" panose="02000503020000020003" pitchFamily="2" charset="0"/>
              </a:rPr>
              <a:t> </a:t>
            </a:r>
          </a:p>
          <a:p>
            <a:pPr marL="800100" lvl="1" indent="-342900" algn="l"/>
            <a:endParaRPr lang="en-US" altLang="en-US" sz="24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How to download?</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521397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241739" y="1435784"/>
            <a:ext cx="4771693" cy="5038588"/>
          </a:xfrm>
        </p:spPr>
        <p:txBody>
          <a:bodyPr>
            <a:noAutofit/>
          </a:bodyPr>
          <a:lstStyle/>
          <a:p>
            <a:pPr marL="381000" indent="-381000" algn="just">
              <a:lnSpc>
                <a:spcPct val="80000"/>
              </a:lnSpc>
              <a:buFont typeface="Wingdings" pitchFamily="2" charset="2"/>
              <a:buChar char="§"/>
            </a:pPr>
            <a:r>
              <a:rPr lang="en-US" altLang="en-US" sz="1800" dirty="0">
                <a:latin typeface="Avenir Book" panose="02000503020000020003" pitchFamily="2" charset="0"/>
              </a:rPr>
              <a:t>R is a comprehensive statistical and graphical programming language and is a dialect of the S language:</a:t>
            </a:r>
          </a:p>
          <a:p>
            <a:pPr algn="l">
              <a:lnSpc>
                <a:spcPct val="80000"/>
              </a:lnSpc>
            </a:pPr>
            <a:r>
              <a:rPr lang="en-US" altLang="en-US" sz="1800" dirty="0">
                <a:latin typeface="Avenir Book" panose="02000503020000020003" pitchFamily="2" charset="0"/>
              </a:rPr>
              <a:t>	</a:t>
            </a:r>
            <a:r>
              <a:rPr lang="en-US" altLang="en-US" sz="1400" i="1" dirty="0">
                <a:latin typeface="Avenir Book" panose="02000503020000020003" pitchFamily="2" charset="0"/>
              </a:rPr>
              <a:t>1988 - S2: </a:t>
            </a:r>
            <a:r>
              <a:rPr lang="de-DE" altLang="zh-TW" sz="1400" i="1" dirty="0">
                <a:latin typeface="Avenir Book" panose="02000503020000020003" pitchFamily="2" charset="0"/>
              </a:rPr>
              <a:t>R</a:t>
            </a:r>
            <a:r>
              <a:rPr lang="en-US" altLang="en-US" sz="1400" i="1" dirty="0">
                <a:latin typeface="Avenir Book" panose="02000503020000020003" pitchFamily="2" charset="0"/>
              </a:rPr>
              <a:t>A</a:t>
            </a:r>
            <a:r>
              <a:rPr lang="de-DE" altLang="zh-TW" sz="1400" i="1" dirty="0">
                <a:latin typeface="Avenir Book" panose="02000503020000020003" pitchFamily="2" charset="0"/>
              </a:rPr>
              <a:t> Becker, J</a:t>
            </a:r>
            <a:r>
              <a:rPr lang="en-US" altLang="en-US" sz="1400" i="1" dirty="0">
                <a:latin typeface="Avenir Book" panose="02000503020000020003" pitchFamily="2" charset="0"/>
              </a:rPr>
              <a:t>M</a:t>
            </a:r>
            <a:r>
              <a:rPr lang="de-DE" altLang="zh-TW" sz="1400" i="1" dirty="0">
                <a:latin typeface="Avenir Book" panose="02000503020000020003" pitchFamily="2" charset="0"/>
              </a:rPr>
              <a:t> Chambers</a:t>
            </a:r>
            <a:r>
              <a:rPr lang="en-US" altLang="en-US" sz="1400" i="1" dirty="0">
                <a:latin typeface="Avenir Book" panose="02000503020000020003" pitchFamily="2" charset="0"/>
              </a:rPr>
              <a:t>,</a:t>
            </a:r>
            <a:r>
              <a:rPr lang="de-DE" altLang="zh-TW" sz="1400" i="1" dirty="0">
                <a:latin typeface="Avenir Book" panose="02000503020000020003" pitchFamily="2" charset="0"/>
              </a:rPr>
              <a:t> A Wilks </a:t>
            </a:r>
          </a:p>
          <a:p>
            <a:pPr algn="l">
              <a:lnSpc>
                <a:spcPct val="80000"/>
              </a:lnSpc>
            </a:pPr>
            <a:r>
              <a:rPr lang="en-US" altLang="en-US" sz="1400" i="1" dirty="0">
                <a:latin typeface="Avenir Book" panose="02000503020000020003" pitchFamily="2" charset="0"/>
              </a:rPr>
              <a:t>	1992 - S3: </a:t>
            </a:r>
            <a:r>
              <a:rPr lang="de-DE" altLang="zh-TW" sz="1400" i="1" dirty="0">
                <a:latin typeface="Avenir Book" panose="02000503020000020003" pitchFamily="2" charset="0"/>
              </a:rPr>
              <a:t>J</a:t>
            </a:r>
            <a:r>
              <a:rPr lang="en-US" altLang="en-US" sz="1400" i="1" dirty="0">
                <a:latin typeface="Avenir Book" panose="02000503020000020003" pitchFamily="2" charset="0"/>
              </a:rPr>
              <a:t>M</a:t>
            </a:r>
            <a:r>
              <a:rPr lang="de-DE" altLang="zh-TW" sz="1400" i="1" dirty="0">
                <a:latin typeface="Avenir Book" panose="02000503020000020003" pitchFamily="2" charset="0"/>
              </a:rPr>
              <a:t> Chambers</a:t>
            </a:r>
            <a:r>
              <a:rPr lang="en-US" altLang="en-US" sz="1400" i="1" dirty="0">
                <a:latin typeface="Avenir Book" panose="02000503020000020003" pitchFamily="2" charset="0"/>
              </a:rPr>
              <a:t>, TJ Hastie</a:t>
            </a:r>
          </a:p>
          <a:p>
            <a:pPr algn="l">
              <a:lnSpc>
                <a:spcPct val="80000"/>
              </a:lnSpc>
            </a:pPr>
            <a:r>
              <a:rPr lang="en-US" altLang="en-US" sz="1400" i="1" dirty="0">
                <a:latin typeface="Avenir Book" panose="02000503020000020003" pitchFamily="2" charset="0"/>
              </a:rPr>
              <a:t>	1998 - S4: </a:t>
            </a:r>
            <a:r>
              <a:rPr lang="de-DE" altLang="zh-TW" sz="1400" i="1" dirty="0">
                <a:latin typeface="Avenir Book" panose="02000503020000020003" pitchFamily="2" charset="0"/>
              </a:rPr>
              <a:t>J</a:t>
            </a:r>
            <a:r>
              <a:rPr lang="en-US" altLang="en-US" sz="1400" i="1" dirty="0">
                <a:latin typeface="Avenir Book" panose="02000503020000020003" pitchFamily="2" charset="0"/>
              </a:rPr>
              <a:t>M</a:t>
            </a:r>
            <a:r>
              <a:rPr lang="de-DE" altLang="zh-TW" sz="1400" i="1" dirty="0">
                <a:latin typeface="Avenir Book" panose="02000503020000020003" pitchFamily="2" charset="0"/>
              </a:rPr>
              <a:t> Chambers</a:t>
            </a:r>
          </a:p>
          <a:p>
            <a:pPr algn="l">
              <a:lnSpc>
                <a:spcPct val="80000"/>
              </a:lnSpc>
            </a:pPr>
            <a:endParaRPr lang="de-DE" altLang="zh-TW" sz="1400" i="1" dirty="0">
              <a:latin typeface="Avenir Book" panose="02000503020000020003" pitchFamily="2" charset="0"/>
            </a:endParaRPr>
          </a:p>
          <a:p>
            <a:pPr marL="381000" indent="-381000" algn="l">
              <a:lnSpc>
                <a:spcPct val="80000"/>
              </a:lnSpc>
              <a:buFont typeface="Wingdings" pitchFamily="2" charset="2"/>
              <a:buChar char="§"/>
            </a:pPr>
            <a:r>
              <a:rPr lang="en-US" altLang="en-US" sz="1800" dirty="0">
                <a:latin typeface="Avenir Book" panose="02000503020000020003" pitchFamily="2" charset="0"/>
              </a:rPr>
              <a:t>R: initially written by Ross Ihaka and Robert Gentleman at </a:t>
            </a:r>
            <a:r>
              <a:rPr lang="de-DE" altLang="zh-TW" sz="1800" dirty="0" err="1">
                <a:latin typeface="Avenir Book" panose="02000503020000020003" pitchFamily="2" charset="0"/>
              </a:rPr>
              <a:t>Dep</a:t>
            </a:r>
            <a:r>
              <a:rPr lang="en-US" altLang="en-US" sz="1800" dirty="0">
                <a:latin typeface="Avenir Book" panose="02000503020000020003" pitchFamily="2" charset="0"/>
              </a:rPr>
              <a:t>.</a:t>
            </a:r>
            <a:r>
              <a:rPr lang="de-DE" altLang="zh-TW" sz="1800" dirty="0">
                <a:latin typeface="Avenir Book" panose="02000503020000020003" pitchFamily="2" charset="0"/>
              </a:rPr>
              <a:t> </a:t>
            </a:r>
            <a:r>
              <a:rPr lang="de-DE" altLang="zh-TW" sz="1800" dirty="0" err="1">
                <a:latin typeface="Avenir Book" panose="02000503020000020003" pitchFamily="2" charset="0"/>
              </a:rPr>
              <a:t>of</a:t>
            </a:r>
            <a:r>
              <a:rPr lang="de-DE" altLang="zh-TW" sz="1800" dirty="0">
                <a:latin typeface="Avenir Book" panose="02000503020000020003" pitchFamily="2" charset="0"/>
              </a:rPr>
              <a:t> </a:t>
            </a:r>
            <a:r>
              <a:rPr lang="de-DE" altLang="zh-TW" sz="1800" dirty="0" err="1">
                <a:latin typeface="Avenir Book" panose="02000503020000020003" pitchFamily="2" charset="0"/>
              </a:rPr>
              <a:t>Statistics</a:t>
            </a:r>
            <a:r>
              <a:rPr lang="de-DE" altLang="zh-TW" sz="1800" dirty="0">
                <a:latin typeface="Avenir Book" panose="02000503020000020003" pitchFamily="2" charset="0"/>
              </a:rPr>
              <a:t> </a:t>
            </a:r>
            <a:r>
              <a:rPr lang="de-DE" altLang="zh-TW" sz="1800" dirty="0" err="1">
                <a:latin typeface="Avenir Book" panose="02000503020000020003" pitchFamily="2" charset="0"/>
              </a:rPr>
              <a:t>of</a:t>
            </a:r>
            <a:r>
              <a:rPr lang="de-DE" altLang="zh-TW" sz="1800" dirty="0">
                <a:latin typeface="Avenir Book" panose="02000503020000020003" pitchFamily="2" charset="0"/>
              </a:rPr>
              <a:t> U </a:t>
            </a:r>
            <a:r>
              <a:rPr lang="de-DE" altLang="zh-TW" sz="1800" dirty="0" err="1">
                <a:latin typeface="Avenir Book" panose="02000503020000020003" pitchFamily="2" charset="0"/>
              </a:rPr>
              <a:t>of</a:t>
            </a:r>
            <a:r>
              <a:rPr lang="de-DE" altLang="zh-TW" sz="1800" dirty="0">
                <a:latin typeface="Avenir Book" panose="02000503020000020003" pitchFamily="2" charset="0"/>
              </a:rPr>
              <a:t> Auckland, New </a:t>
            </a:r>
            <a:r>
              <a:rPr lang="de-DE" altLang="zh-TW" sz="1800" dirty="0" err="1">
                <a:latin typeface="Avenir Book" panose="02000503020000020003" pitchFamily="2" charset="0"/>
              </a:rPr>
              <a:t>Zealand</a:t>
            </a:r>
            <a:r>
              <a:rPr lang="en-US" altLang="en-US" sz="1800" dirty="0">
                <a:latin typeface="Avenir Book" panose="02000503020000020003" pitchFamily="2" charset="0"/>
              </a:rPr>
              <a:t> during 1990s.</a:t>
            </a:r>
          </a:p>
          <a:p>
            <a:pPr algn="l">
              <a:lnSpc>
                <a:spcPct val="80000"/>
              </a:lnSpc>
            </a:pPr>
            <a:endParaRPr lang="en-US" altLang="en-US" sz="1800" dirty="0">
              <a:latin typeface="Avenir Book" panose="02000503020000020003" pitchFamily="2" charset="0"/>
            </a:endParaRPr>
          </a:p>
          <a:p>
            <a:pPr marL="381000" indent="-381000" algn="l">
              <a:lnSpc>
                <a:spcPct val="80000"/>
              </a:lnSpc>
              <a:buFont typeface="Wingdings" pitchFamily="2" charset="2"/>
              <a:buChar char="§"/>
            </a:pPr>
            <a:r>
              <a:rPr lang="en-US" altLang="en-US" sz="1800" dirty="0">
                <a:latin typeface="Avenir Book" panose="02000503020000020003" pitchFamily="2" charset="0"/>
              </a:rPr>
              <a:t>Since 1997: international “R-core” team of 15 people with access to common CVS archive.</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Overview</a:t>
            </a:r>
            <a:endParaRPr lang="en-US" sz="4400"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FCF33BD1-D015-3F41-BC51-2627CBB833F1}"/>
              </a:ext>
            </a:extLst>
          </p:cNvPr>
          <p:cNvPicPr>
            <a:picLocks noChangeAspect="1"/>
          </p:cNvPicPr>
          <p:nvPr/>
        </p:nvPicPr>
        <p:blipFill>
          <a:blip r:embed="rId2"/>
          <a:stretch>
            <a:fillRect/>
          </a:stretch>
        </p:blipFill>
        <p:spPr>
          <a:xfrm>
            <a:off x="5013433" y="990203"/>
            <a:ext cx="7186923" cy="5935131"/>
          </a:xfrm>
          <a:prstGeom prst="rect">
            <a:avLst/>
          </a:prstGeom>
        </p:spPr>
      </p:pic>
    </p:spTree>
    <p:extLst>
      <p:ext uri="{BB962C8B-B14F-4D97-AF65-F5344CB8AC3E}">
        <p14:creationId xmlns:p14="http://schemas.microsoft.com/office/powerpoint/2010/main" val="296490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204D8BB-E0DB-C348-9757-BE2EBFF5EDF4}"/>
              </a:ext>
            </a:extLst>
          </p:cNvPr>
          <p:cNvPicPr>
            <a:picLocks noChangeAspect="1"/>
          </p:cNvPicPr>
          <p:nvPr/>
        </p:nvPicPr>
        <p:blipFill>
          <a:blip r:embed="rId2"/>
          <a:stretch>
            <a:fillRect/>
          </a:stretch>
        </p:blipFill>
        <p:spPr>
          <a:xfrm>
            <a:off x="1376855" y="990204"/>
            <a:ext cx="9774621" cy="5784512"/>
          </a:xfrm>
          <a:prstGeom prst="rect">
            <a:avLst/>
          </a:prstGeom>
        </p:spPr>
      </p:pic>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Overview</a:t>
            </a:r>
            <a:endParaRPr lang="en-US" sz="4400" dirty="0">
              <a:solidFill>
                <a:schemeClr val="bg1"/>
              </a:solidFill>
              <a:latin typeface="Avenir Book" panose="02000503020000020003" pitchFamily="2" charset="0"/>
            </a:endParaRPr>
          </a:p>
        </p:txBody>
      </p:sp>
      <p:cxnSp>
        <p:nvCxnSpPr>
          <p:cNvPr id="12" name="Straight Connector 11">
            <a:extLst>
              <a:ext uri="{FF2B5EF4-FFF2-40B4-BE49-F238E27FC236}">
                <a16:creationId xmlns:a16="http://schemas.microsoft.com/office/drawing/2014/main" id="{E1726018-28BC-E042-8646-FB8690829E92}"/>
              </a:ext>
            </a:extLst>
          </p:cNvPr>
          <p:cNvCxnSpPr>
            <a:cxnSpLocks/>
          </p:cNvCxnSpPr>
          <p:nvPr/>
        </p:nvCxnSpPr>
        <p:spPr>
          <a:xfrm>
            <a:off x="1282262" y="2830327"/>
            <a:ext cx="0" cy="48499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B752C1-C8EA-5D48-99CB-B9EE464383ED}"/>
              </a:ext>
            </a:extLst>
          </p:cNvPr>
          <p:cNvCxnSpPr/>
          <p:nvPr/>
        </p:nvCxnSpPr>
        <p:spPr>
          <a:xfrm>
            <a:off x="3883573" y="2855914"/>
            <a:ext cx="0" cy="45941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D33B73-8242-5F45-B805-1E6E786FCDBA}"/>
              </a:ext>
            </a:extLst>
          </p:cNvPr>
          <p:cNvCxnSpPr>
            <a:cxnSpLocks/>
          </p:cNvCxnSpPr>
          <p:nvPr/>
        </p:nvCxnSpPr>
        <p:spPr>
          <a:xfrm flipH="1">
            <a:off x="1282263" y="2840837"/>
            <a:ext cx="260131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2AA557-E19A-6247-A42F-75479DE45510}"/>
              </a:ext>
            </a:extLst>
          </p:cNvPr>
          <p:cNvCxnSpPr>
            <a:cxnSpLocks/>
          </p:cNvCxnSpPr>
          <p:nvPr/>
        </p:nvCxnSpPr>
        <p:spPr>
          <a:xfrm flipH="1">
            <a:off x="1282262" y="3315326"/>
            <a:ext cx="2601311"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395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Overview</a:t>
            </a:r>
            <a:endParaRPr lang="en-US" sz="4400" dirty="0">
              <a:solidFill>
                <a:schemeClr val="bg1"/>
              </a:solidFill>
              <a:latin typeface="Avenir Book" panose="02000503020000020003" pitchFamily="2" charset="0"/>
            </a:endParaRPr>
          </a:p>
        </p:txBody>
      </p:sp>
      <p:pic>
        <p:nvPicPr>
          <p:cNvPr id="8" name="Picture 7">
            <a:extLst>
              <a:ext uri="{FF2B5EF4-FFF2-40B4-BE49-F238E27FC236}">
                <a16:creationId xmlns:a16="http://schemas.microsoft.com/office/drawing/2014/main" id="{D7073DEF-4652-9545-92D4-4A1FDB21F33D}"/>
              </a:ext>
            </a:extLst>
          </p:cNvPr>
          <p:cNvPicPr>
            <a:picLocks noChangeAspect="1"/>
          </p:cNvPicPr>
          <p:nvPr/>
        </p:nvPicPr>
        <p:blipFill>
          <a:blip r:embed="rId2"/>
          <a:stretch>
            <a:fillRect/>
          </a:stretch>
        </p:blipFill>
        <p:spPr>
          <a:xfrm>
            <a:off x="1536700" y="1581150"/>
            <a:ext cx="9118600" cy="3695700"/>
          </a:xfrm>
          <a:prstGeom prst="rect">
            <a:avLst/>
          </a:prstGeom>
        </p:spPr>
      </p:pic>
    </p:spTree>
    <p:extLst>
      <p:ext uri="{BB962C8B-B14F-4D97-AF65-F5344CB8AC3E}">
        <p14:creationId xmlns:p14="http://schemas.microsoft.com/office/powerpoint/2010/main" val="1232096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Overview</a:t>
            </a:r>
            <a:endParaRPr lang="en-US" sz="4400"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F80CEA20-B49E-B348-9E3B-D8558B27ADC3}"/>
              </a:ext>
            </a:extLst>
          </p:cNvPr>
          <p:cNvPicPr>
            <a:picLocks noChangeAspect="1"/>
          </p:cNvPicPr>
          <p:nvPr/>
        </p:nvPicPr>
        <p:blipFill>
          <a:blip r:embed="rId2"/>
          <a:stretch>
            <a:fillRect/>
          </a:stretch>
        </p:blipFill>
        <p:spPr>
          <a:xfrm>
            <a:off x="1511300" y="1105817"/>
            <a:ext cx="9169400" cy="5434901"/>
          </a:xfrm>
          <a:prstGeom prst="rect">
            <a:avLst/>
          </a:prstGeom>
        </p:spPr>
      </p:pic>
    </p:spTree>
    <p:extLst>
      <p:ext uri="{BB962C8B-B14F-4D97-AF65-F5344CB8AC3E}">
        <p14:creationId xmlns:p14="http://schemas.microsoft.com/office/powerpoint/2010/main" val="653863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a:t>
            </a:r>
            <a:r>
              <a:rPr lang="en-US" altLang="en-US" sz="4400" b="1" dirty="0"/>
              <a:t> </a:t>
            </a:r>
            <a:r>
              <a:rPr lang="en-US" altLang="en-US" sz="4400" dirty="0">
                <a:solidFill>
                  <a:schemeClr val="bg1"/>
                </a:solidFill>
                <a:latin typeface="Avenir Book" panose="02000503020000020003" pitchFamily="2" charset="0"/>
              </a:rPr>
              <a:t>Overview</a:t>
            </a:r>
            <a:endParaRPr lang="en-US" sz="4400" dirty="0">
              <a:solidFill>
                <a:schemeClr val="bg1"/>
              </a:solidFill>
              <a:latin typeface="Avenir Book" panose="02000503020000020003" pitchFamily="2" charset="0"/>
            </a:endParaRPr>
          </a:p>
        </p:txBody>
      </p:sp>
      <p:pic>
        <p:nvPicPr>
          <p:cNvPr id="3" name="Picture 2">
            <a:extLst>
              <a:ext uri="{FF2B5EF4-FFF2-40B4-BE49-F238E27FC236}">
                <a16:creationId xmlns:a16="http://schemas.microsoft.com/office/drawing/2014/main" id="{3B9043B6-C8DB-2F43-B65C-D786E838DEB1}"/>
              </a:ext>
            </a:extLst>
          </p:cNvPr>
          <p:cNvPicPr>
            <a:picLocks noChangeAspect="1"/>
          </p:cNvPicPr>
          <p:nvPr/>
        </p:nvPicPr>
        <p:blipFill>
          <a:blip r:embed="rId2"/>
          <a:stretch>
            <a:fillRect/>
          </a:stretch>
        </p:blipFill>
        <p:spPr>
          <a:xfrm>
            <a:off x="1156138" y="990204"/>
            <a:ext cx="9312165" cy="5556942"/>
          </a:xfrm>
          <a:prstGeom prst="rect">
            <a:avLst/>
          </a:prstGeom>
        </p:spPr>
      </p:pic>
      <p:cxnSp>
        <p:nvCxnSpPr>
          <p:cNvPr id="9" name="Straight Connector 8">
            <a:extLst>
              <a:ext uri="{FF2B5EF4-FFF2-40B4-BE49-F238E27FC236}">
                <a16:creationId xmlns:a16="http://schemas.microsoft.com/office/drawing/2014/main" id="{EBF7AF1F-AABC-334C-A438-1BBBB7670D7D}"/>
              </a:ext>
            </a:extLst>
          </p:cNvPr>
          <p:cNvCxnSpPr>
            <a:cxnSpLocks/>
          </p:cNvCxnSpPr>
          <p:nvPr/>
        </p:nvCxnSpPr>
        <p:spPr>
          <a:xfrm flipH="1">
            <a:off x="6526924" y="3365940"/>
            <a:ext cx="53167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2EF486-A5DE-7F4F-A266-6AF24AD260AF}"/>
              </a:ext>
            </a:extLst>
          </p:cNvPr>
          <p:cNvCxnSpPr>
            <a:cxnSpLocks/>
          </p:cNvCxnSpPr>
          <p:nvPr/>
        </p:nvCxnSpPr>
        <p:spPr>
          <a:xfrm flipH="1">
            <a:off x="1255986" y="2845678"/>
            <a:ext cx="194966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A7B06E-F7EF-BC4D-982F-BB3C60240C6B}"/>
              </a:ext>
            </a:extLst>
          </p:cNvPr>
          <p:cNvCxnSpPr>
            <a:cxnSpLocks/>
          </p:cNvCxnSpPr>
          <p:nvPr/>
        </p:nvCxnSpPr>
        <p:spPr>
          <a:xfrm flipH="1">
            <a:off x="1255986" y="5026574"/>
            <a:ext cx="194966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BA34B2F-4425-4F4B-874A-9691CFB4F56C}"/>
              </a:ext>
            </a:extLst>
          </p:cNvPr>
          <p:cNvPicPr>
            <a:picLocks noChangeAspect="1"/>
          </p:cNvPicPr>
          <p:nvPr/>
        </p:nvPicPr>
        <p:blipFill>
          <a:blip r:embed="rId3"/>
          <a:stretch>
            <a:fillRect/>
          </a:stretch>
        </p:blipFill>
        <p:spPr>
          <a:xfrm>
            <a:off x="9249103" y="990204"/>
            <a:ext cx="2438400" cy="825500"/>
          </a:xfrm>
          <a:prstGeom prst="rect">
            <a:avLst/>
          </a:prstGeom>
        </p:spPr>
      </p:pic>
    </p:spTree>
    <p:extLst>
      <p:ext uri="{BB962C8B-B14F-4D97-AF65-F5344CB8AC3E}">
        <p14:creationId xmlns:p14="http://schemas.microsoft.com/office/powerpoint/2010/main" val="2650902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Studio Overview</a:t>
            </a:r>
            <a:endParaRPr lang="en-US" sz="4400" dirty="0">
              <a:solidFill>
                <a:schemeClr val="bg1"/>
              </a:solidFill>
              <a:latin typeface="Avenir Book" panose="02000503020000020003" pitchFamily="2" charset="0"/>
            </a:endParaRPr>
          </a:p>
        </p:txBody>
      </p:sp>
      <p:pic>
        <p:nvPicPr>
          <p:cNvPr id="2" name="Picture 1">
            <a:extLst>
              <a:ext uri="{FF2B5EF4-FFF2-40B4-BE49-F238E27FC236}">
                <a16:creationId xmlns:a16="http://schemas.microsoft.com/office/drawing/2014/main" id="{4A988E7C-2930-D64D-A79C-79FE601C9CD3}"/>
              </a:ext>
            </a:extLst>
          </p:cNvPr>
          <p:cNvPicPr>
            <a:picLocks noChangeAspect="1"/>
          </p:cNvPicPr>
          <p:nvPr/>
        </p:nvPicPr>
        <p:blipFill>
          <a:blip r:embed="rId2"/>
          <a:stretch>
            <a:fillRect/>
          </a:stretch>
        </p:blipFill>
        <p:spPr>
          <a:xfrm>
            <a:off x="2158998" y="1147859"/>
            <a:ext cx="7874000" cy="5569346"/>
          </a:xfrm>
          <a:prstGeom prst="rect">
            <a:avLst/>
          </a:prstGeom>
        </p:spPr>
      </p:pic>
    </p:spTree>
    <p:extLst>
      <p:ext uri="{BB962C8B-B14F-4D97-AF65-F5344CB8AC3E}">
        <p14:creationId xmlns:p14="http://schemas.microsoft.com/office/powerpoint/2010/main" val="565165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Studio Overview</a:t>
            </a:r>
            <a:endParaRPr lang="en-US" sz="4400" dirty="0">
              <a:solidFill>
                <a:schemeClr val="bg1"/>
              </a:solidFill>
              <a:latin typeface="Avenir Book" panose="02000503020000020003" pitchFamily="2" charset="0"/>
            </a:endParaRPr>
          </a:p>
        </p:txBody>
      </p:sp>
      <p:pic>
        <p:nvPicPr>
          <p:cNvPr id="6" name="Picture 5">
            <a:extLst>
              <a:ext uri="{FF2B5EF4-FFF2-40B4-BE49-F238E27FC236}">
                <a16:creationId xmlns:a16="http://schemas.microsoft.com/office/drawing/2014/main" id="{A94E8B1E-B1F9-0C41-929D-4057E92609C7}"/>
              </a:ext>
            </a:extLst>
          </p:cNvPr>
          <p:cNvPicPr>
            <a:picLocks noChangeAspect="1"/>
          </p:cNvPicPr>
          <p:nvPr/>
        </p:nvPicPr>
        <p:blipFill>
          <a:blip r:embed="rId2"/>
          <a:stretch>
            <a:fillRect/>
          </a:stretch>
        </p:blipFill>
        <p:spPr>
          <a:xfrm>
            <a:off x="798786" y="990204"/>
            <a:ext cx="10310648" cy="5715396"/>
          </a:xfrm>
          <a:prstGeom prst="rect">
            <a:avLst/>
          </a:prstGeom>
        </p:spPr>
      </p:pic>
    </p:spTree>
    <p:extLst>
      <p:ext uri="{BB962C8B-B14F-4D97-AF65-F5344CB8AC3E}">
        <p14:creationId xmlns:p14="http://schemas.microsoft.com/office/powerpoint/2010/main" val="155716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4279731"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Class Schedule    </a:t>
            </a:r>
          </a:p>
        </p:txBody>
      </p:sp>
      <p:graphicFrame>
        <p:nvGraphicFramePr>
          <p:cNvPr id="6" name="Table 7">
            <a:extLst>
              <a:ext uri="{FF2B5EF4-FFF2-40B4-BE49-F238E27FC236}">
                <a16:creationId xmlns:a16="http://schemas.microsoft.com/office/drawing/2014/main" id="{920CEB60-3F31-BB43-8D94-D80A00AA95FD}"/>
              </a:ext>
            </a:extLst>
          </p:cNvPr>
          <p:cNvGraphicFramePr>
            <a:graphicFrameLocks noGrp="1"/>
          </p:cNvGraphicFramePr>
          <p:nvPr>
            <p:extLst>
              <p:ext uri="{D42A27DB-BD31-4B8C-83A1-F6EECF244321}">
                <p14:modId xmlns:p14="http://schemas.microsoft.com/office/powerpoint/2010/main" val="2053052920"/>
              </p:ext>
            </p:extLst>
          </p:nvPr>
        </p:nvGraphicFramePr>
        <p:xfrm>
          <a:off x="1674647" y="1224462"/>
          <a:ext cx="9129987" cy="5039580"/>
        </p:xfrm>
        <a:graphic>
          <a:graphicData uri="http://schemas.openxmlformats.org/drawingml/2006/table">
            <a:tbl>
              <a:tblPr firstRow="1" bandRow="1">
                <a:tableStyleId>{F5AB1C69-6EDB-4FF4-983F-18BD219EF322}</a:tableStyleId>
              </a:tblPr>
              <a:tblGrid>
                <a:gridCol w="1023190">
                  <a:extLst>
                    <a:ext uri="{9D8B030D-6E8A-4147-A177-3AD203B41FA5}">
                      <a16:colId xmlns:a16="http://schemas.microsoft.com/office/drawing/2014/main" val="46748198"/>
                    </a:ext>
                  </a:extLst>
                </a:gridCol>
                <a:gridCol w="2762609">
                  <a:extLst>
                    <a:ext uri="{9D8B030D-6E8A-4147-A177-3AD203B41FA5}">
                      <a16:colId xmlns:a16="http://schemas.microsoft.com/office/drawing/2014/main" val="485040748"/>
                    </a:ext>
                  </a:extLst>
                </a:gridCol>
                <a:gridCol w="5344188">
                  <a:extLst>
                    <a:ext uri="{9D8B030D-6E8A-4147-A177-3AD203B41FA5}">
                      <a16:colId xmlns:a16="http://schemas.microsoft.com/office/drawing/2014/main" val="1632797338"/>
                    </a:ext>
                  </a:extLst>
                </a:gridCol>
              </a:tblGrid>
              <a:tr h="335972">
                <a:tc>
                  <a:txBody>
                    <a:bodyPr/>
                    <a:lstStyle/>
                    <a:p>
                      <a:pPr algn="ctr"/>
                      <a:r>
                        <a:rPr lang="en-FR" sz="1600" dirty="0">
                          <a:latin typeface="Avenir Book" panose="02000503020000020003" pitchFamily="2" charset="0"/>
                        </a:rPr>
                        <a:t>WEEK</a:t>
                      </a:r>
                    </a:p>
                  </a:txBody>
                  <a:tcPr>
                    <a:solidFill>
                      <a:srgbClr val="941100"/>
                    </a:solidFill>
                  </a:tcPr>
                </a:tc>
                <a:tc>
                  <a:txBody>
                    <a:bodyPr/>
                    <a:lstStyle/>
                    <a:p>
                      <a:pPr algn="ctr"/>
                      <a:r>
                        <a:rPr lang="en-FR" sz="1600" dirty="0">
                          <a:latin typeface="Avenir Book" panose="02000503020000020003" pitchFamily="2" charset="0"/>
                        </a:rPr>
                        <a:t>DATE</a:t>
                      </a:r>
                    </a:p>
                  </a:txBody>
                  <a:tcPr>
                    <a:solidFill>
                      <a:srgbClr val="941100"/>
                    </a:solidFill>
                  </a:tcPr>
                </a:tc>
                <a:tc>
                  <a:txBody>
                    <a:bodyPr/>
                    <a:lstStyle/>
                    <a:p>
                      <a:pPr algn="ctr"/>
                      <a:r>
                        <a:rPr lang="en-FR" sz="1600" dirty="0">
                          <a:latin typeface="Avenir Book" panose="02000503020000020003" pitchFamily="2" charset="0"/>
                        </a:rPr>
                        <a:t>TOPIC</a:t>
                      </a:r>
                    </a:p>
                  </a:txBody>
                  <a:tcPr>
                    <a:solidFill>
                      <a:srgbClr val="941100"/>
                    </a:solidFill>
                  </a:tcPr>
                </a:tc>
                <a:extLst>
                  <a:ext uri="{0D108BD9-81ED-4DB2-BD59-A6C34878D82A}">
                    <a16:rowId xmlns:a16="http://schemas.microsoft.com/office/drawing/2014/main" val="335872623"/>
                  </a:ext>
                </a:extLst>
              </a:tr>
              <a:tr h="335972">
                <a:tc>
                  <a:txBody>
                    <a:bodyPr/>
                    <a:lstStyle/>
                    <a:p>
                      <a:pPr algn="ctr"/>
                      <a:r>
                        <a:rPr lang="en-FR" sz="1600" dirty="0">
                          <a:latin typeface="Avenir Book" panose="02000503020000020003" pitchFamily="2" charset="0"/>
                        </a:rPr>
                        <a:t>1</a:t>
                      </a:r>
                    </a:p>
                  </a:txBody>
                  <a:tcPr/>
                </a:tc>
                <a:tc>
                  <a:txBody>
                    <a:bodyPr/>
                    <a:lstStyle/>
                    <a:p>
                      <a:r>
                        <a:rPr lang="en-FR" sz="1600" dirty="0">
                          <a:latin typeface="Avenir Book" panose="02000503020000020003" pitchFamily="2" charset="0"/>
                        </a:rPr>
                        <a:t>Septermber 06, 2022</a:t>
                      </a:r>
                    </a:p>
                  </a:txBody>
                  <a:tcPr/>
                </a:tc>
                <a:tc>
                  <a:txBody>
                    <a:bodyPr/>
                    <a:lstStyle/>
                    <a:p>
                      <a:r>
                        <a:rPr lang="en-FR" sz="1600" dirty="0">
                          <a:latin typeface="Avenir Book" panose="02000503020000020003" pitchFamily="2" charset="0"/>
                        </a:rPr>
                        <a:t>Introduction to and Data Science</a:t>
                      </a:r>
                    </a:p>
                  </a:txBody>
                  <a:tcPr/>
                </a:tc>
                <a:extLst>
                  <a:ext uri="{0D108BD9-81ED-4DB2-BD59-A6C34878D82A}">
                    <a16:rowId xmlns:a16="http://schemas.microsoft.com/office/drawing/2014/main" val="1141399773"/>
                  </a:ext>
                </a:extLst>
              </a:tr>
              <a:tr h="335972">
                <a:tc>
                  <a:txBody>
                    <a:bodyPr/>
                    <a:lstStyle/>
                    <a:p>
                      <a:pPr algn="ctr"/>
                      <a:r>
                        <a:rPr lang="en-FR" sz="1600" dirty="0">
                          <a:latin typeface="Avenir Book" panose="02000503020000020003" pitchFamily="2" charset="0"/>
                        </a:rPr>
                        <a:t>2</a:t>
                      </a:r>
                    </a:p>
                  </a:txBody>
                  <a:tcPr/>
                </a:tc>
                <a:tc>
                  <a:txBody>
                    <a:bodyPr/>
                    <a:lstStyle/>
                    <a:p>
                      <a:r>
                        <a:rPr lang="en-FR" sz="1600" dirty="0">
                          <a:latin typeface="Avenir Book" panose="02000503020000020003" pitchFamily="2" charset="0"/>
                        </a:rPr>
                        <a:t>Septermber 13, 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kern="1200" dirty="0">
                          <a:solidFill>
                            <a:schemeClr val="dk1"/>
                          </a:solidFill>
                          <a:effectLst/>
                          <a:latin typeface="Avenir Book" panose="02000503020000020003" pitchFamily="2" charset="0"/>
                          <a:ea typeface="+mn-ea"/>
                          <a:cs typeface="+mn-cs"/>
                        </a:rPr>
                        <a:t>Programming Languages for Data Science - R</a:t>
                      </a:r>
                      <a:r>
                        <a:rPr lang="en-FR" sz="1600" dirty="0">
                          <a:effectLst/>
                          <a:latin typeface="Avenir Book" panose="02000503020000020003" pitchFamily="2" charset="0"/>
                        </a:rPr>
                        <a:t> </a:t>
                      </a:r>
                      <a:endParaRPr lang="en-FR" sz="1600" kern="1200" dirty="0">
                        <a:solidFill>
                          <a:schemeClr val="dk1"/>
                        </a:solidFill>
                        <a:effectLst/>
                        <a:latin typeface="Avenir Book" panose="02000503020000020003" pitchFamily="2" charset="0"/>
                        <a:ea typeface="+mn-ea"/>
                        <a:cs typeface="+mn-cs"/>
                      </a:endParaRPr>
                    </a:p>
                  </a:txBody>
                  <a:tcPr/>
                </a:tc>
                <a:extLst>
                  <a:ext uri="{0D108BD9-81ED-4DB2-BD59-A6C34878D82A}">
                    <a16:rowId xmlns:a16="http://schemas.microsoft.com/office/drawing/2014/main" val="4210184652"/>
                  </a:ext>
                </a:extLst>
              </a:tr>
              <a:tr h="335972">
                <a:tc>
                  <a:txBody>
                    <a:bodyPr/>
                    <a:lstStyle/>
                    <a:p>
                      <a:pPr algn="ctr"/>
                      <a:r>
                        <a:rPr lang="en-FR" sz="1600" dirty="0">
                          <a:latin typeface="Avenir Book" panose="02000503020000020003" pitchFamily="2"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Septermber 20, 2022</a:t>
                      </a:r>
                    </a:p>
                  </a:txBody>
                  <a:tcPr/>
                </a:tc>
                <a:tc>
                  <a:txBody>
                    <a:bodyPr/>
                    <a:lstStyle/>
                    <a:p>
                      <a:r>
                        <a:rPr lang="en-GB" sz="1600" kern="1200" dirty="0">
                          <a:solidFill>
                            <a:schemeClr val="dk1"/>
                          </a:solidFill>
                          <a:effectLst/>
                          <a:latin typeface="Avenir Book" panose="02000503020000020003" pitchFamily="2" charset="0"/>
                          <a:ea typeface="+mn-ea"/>
                          <a:cs typeface="+mn-cs"/>
                        </a:rPr>
                        <a:t>Visualizations and Plotting </a:t>
                      </a:r>
                      <a:endParaRPr lang="en-GB" sz="1600" dirty="0">
                        <a:effectLst/>
                        <a:latin typeface="Avenir Book" panose="02000503020000020003" pitchFamily="2" charset="0"/>
                      </a:endParaRPr>
                    </a:p>
                  </a:txBody>
                  <a:tcPr/>
                </a:tc>
                <a:extLst>
                  <a:ext uri="{0D108BD9-81ED-4DB2-BD59-A6C34878D82A}">
                    <a16:rowId xmlns:a16="http://schemas.microsoft.com/office/drawing/2014/main" val="2854067469"/>
                  </a:ext>
                </a:extLst>
              </a:tr>
              <a:tr h="335972">
                <a:tc>
                  <a:txBody>
                    <a:bodyPr/>
                    <a:lstStyle/>
                    <a:p>
                      <a:pPr algn="ctr"/>
                      <a:r>
                        <a:rPr lang="en-FR" sz="1600" dirty="0">
                          <a:latin typeface="Avenir Book" panose="02000503020000020003" pitchFamily="2"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Septermber 27, 2022</a:t>
                      </a:r>
                    </a:p>
                  </a:txBody>
                  <a:tcPr/>
                </a:tc>
                <a:tc>
                  <a:txBody>
                    <a:bodyPr/>
                    <a:lstStyle/>
                    <a:p>
                      <a:r>
                        <a:rPr lang="en-GB" sz="1600" kern="1200" dirty="0">
                          <a:solidFill>
                            <a:schemeClr val="dk1"/>
                          </a:solidFill>
                          <a:effectLst/>
                          <a:latin typeface="Avenir Book" panose="02000503020000020003" pitchFamily="2" charset="0"/>
                          <a:ea typeface="+mn-ea"/>
                          <a:cs typeface="+mn-cs"/>
                        </a:rPr>
                        <a:t>Data Analytics and Model Building</a:t>
                      </a:r>
                      <a:endParaRPr lang="en-GB" sz="1600" dirty="0">
                        <a:effectLst/>
                        <a:latin typeface="Avenir Book" panose="02000503020000020003" pitchFamily="2" charset="0"/>
                      </a:endParaRPr>
                    </a:p>
                  </a:txBody>
                  <a:tcPr/>
                </a:tc>
                <a:extLst>
                  <a:ext uri="{0D108BD9-81ED-4DB2-BD59-A6C34878D82A}">
                    <a16:rowId xmlns:a16="http://schemas.microsoft.com/office/drawing/2014/main" val="612025363"/>
                  </a:ext>
                </a:extLst>
              </a:tr>
              <a:tr h="335972">
                <a:tc>
                  <a:txBody>
                    <a:bodyPr/>
                    <a:lstStyle/>
                    <a:p>
                      <a:pPr algn="ctr"/>
                      <a:r>
                        <a:rPr lang="en-FR" sz="1600" dirty="0">
                          <a:latin typeface="Avenir Book" panose="02000503020000020003" pitchFamily="2"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October 04, 2022</a:t>
                      </a:r>
                    </a:p>
                  </a:txBody>
                  <a:tcPr/>
                </a:tc>
                <a:tc>
                  <a:txBody>
                    <a:bodyPr/>
                    <a:lstStyle/>
                    <a:p>
                      <a:r>
                        <a:rPr lang="en-GB" sz="1600" kern="1200" dirty="0">
                          <a:solidFill>
                            <a:schemeClr val="dk1"/>
                          </a:solidFill>
                          <a:effectLst/>
                          <a:latin typeface="Avenir Book" panose="02000503020000020003" pitchFamily="2" charset="0"/>
                          <a:ea typeface="+mn-ea"/>
                          <a:cs typeface="+mn-cs"/>
                        </a:rPr>
                        <a:t>Regression Analysis </a:t>
                      </a:r>
                      <a:endParaRPr lang="en-GB" sz="1600" dirty="0">
                        <a:effectLst/>
                        <a:latin typeface="Avenir Book" panose="02000503020000020003" pitchFamily="2" charset="0"/>
                      </a:endParaRPr>
                    </a:p>
                  </a:txBody>
                  <a:tcPr/>
                </a:tc>
                <a:extLst>
                  <a:ext uri="{0D108BD9-81ED-4DB2-BD59-A6C34878D82A}">
                    <a16:rowId xmlns:a16="http://schemas.microsoft.com/office/drawing/2014/main" val="2148914521"/>
                  </a:ext>
                </a:extLst>
              </a:tr>
              <a:tr h="335972">
                <a:tc>
                  <a:txBody>
                    <a:bodyPr/>
                    <a:lstStyle/>
                    <a:p>
                      <a:pPr algn="ctr"/>
                      <a:r>
                        <a:rPr lang="en-FR" sz="1600" dirty="0">
                          <a:latin typeface="Avenir Book" panose="02000503020000020003" pitchFamily="2"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October 11, 2022</a:t>
                      </a:r>
                    </a:p>
                  </a:txBody>
                  <a:tcPr/>
                </a:tc>
                <a:tc>
                  <a:txBody>
                    <a:bodyPr/>
                    <a:lstStyle/>
                    <a:p>
                      <a:r>
                        <a:rPr lang="en-GB" sz="1600" kern="1200" dirty="0">
                          <a:solidFill>
                            <a:schemeClr val="dk1"/>
                          </a:solidFill>
                          <a:effectLst/>
                          <a:latin typeface="Avenir Book" panose="02000503020000020003" pitchFamily="2" charset="0"/>
                          <a:ea typeface="+mn-ea"/>
                          <a:cs typeface="+mn-cs"/>
                        </a:rPr>
                        <a:t>Classification Part 1</a:t>
                      </a:r>
                      <a:endParaRPr lang="en-GB" sz="1600" dirty="0">
                        <a:effectLst/>
                        <a:latin typeface="Avenir Book" panose="02000503020000020003" pitchFamily="2" charset="0"/>
                      </a:endParaRPr>
                    </a:p>
                  </a:txBody>
                  <a:tcPr/>
                </a:tc>
                <a:extLst>
                  <a:ext uri="{0D108BD9-81ED-4DB2-BD59-A6C34878D82A}">
                    <a16:rowId xmlns:a16="http://schemas.microsoft.com/office/drawing/2014/main" val="701418908"/>
                  </a:ext>
                </a:extLst>
              </a:tr>
              <a:tr h="335972">
                <a:tc>
                  <a:txBody>
                    <a:bodyPr/>
                    <a:lstStyle/>
                    <a:p>
                      <a:pPr algn="ctr"/>
                      <a:r>
                        <a:rPr lang="en-FR" sz="1600" dirty="0">
                          <a:latin typeface="Avenir Book" panose="02000503020000020003" pitchFamily="2" charset="0"/>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October 18, 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kern="1200" dirty="0">
                          <a:solidFill>
                            <a:schemeClr val="dk1"/>
                          </a:solidFill>
                          <a:effectLst/>
                          <a:latin typeface="Avenir Book" panose="02000503020000020003" pitchFamily="2" charset="0"/>
                          <a:ea typeface="+mn-ea"/>
                          <a:cs typeface="+mn-cs"/>
                        </a:rPr>
                        <a:t>MIDTERM </a:t>
                      </a:r>
                    </a:p>
                  </a:txBody>
                  <a:tcPr/>
                </a:tc>
                <a:extLst>
                  <a:ext uri="{0D108BD9-81ED-4DB2-BD59-A6C34878D82A}">
                    <a16:rowId xmlns:a16="http://schemas.microsoft.com/office/drawing/2014/main" val="321569140"/>
                  </a:ext>
                </a:extLst>
              </a:tr>
              <a:tr h="335972">
                <a:tc>
                  <a:txBody>
                    <a:bodyPr/>
                    <a:lstStyle/>
                    <a:p>
                      <a:pPr algn="ctr"/>
                      <a:r>
                        <a:rPr lang="en-FR" sz="1600" dirty="0">
                          <a:latin typeface="Avenir Book" panose="02000503020000020003" pitchFamily="2"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October 25, 2022</a:t>
                      </a:r>
                    </a:p>
                  </a:txBody>
                  <a:tcPr/>
                </a:tc>
                <a:tc>
                  <a:txBody>
                    <a:bodyPr/>
                    <a:lstStyle/>
                    <a:p>
                      <a:r>
                        <a:rPr lang="en-GB" sz="1600" kern="1200" dirty="0">
                          <a:solidFill>
                            <a:schemeClr val="dk1"/>
                          </a:solidFill>
                          <a:effectLst/>
                          <a:latin typeface="Avenir Book" panose="02000503020000020003" pitchFamily="2" charset="0"/>
                          <a:ea typeface="+mn-ea"/>
                          <a:cs typeface="+mn-cs"/>
                        </a:rPr>
                        <a:t>Classification Part 2</a:t>
                      </a:r>
                      <a:endParaRPr lang="en-GB" sz="1600" dirty="0">
                        <a:effectLst/>
                        <a:latin typeface="Avenir Book" panose="02000503020000020003" pitchFamily="2" charset="0"/>
                      </a:endParaRPr>
                    </a:p>
                  </a:txBody>
                  <a:tcPr/>
                </a:tc>
                <a:extLst>
                  <a:ext uri="{0D108BD9-81ED-4DB2-BD59-A6C34878D82A}">
                    <a16:rowId xmlns:a16="http://schemas.microsoft.com/office/drawing/2014/main" val="2227192504"/>
                  </a:ext>
                </a:extLst>
              </a:tr>
              <a:tr h="335972">
                <a:tc>
                  <a:txBody>
                    <a:bodyPr/>
                    <a:lstStyle/>
                    <a:p>
                      <a:pPr algn="ctr"/>
                      <a:r>
                        <a:rPr lang="en-FR" sz="1600" dirty="0">
                          <a:latin typeface="Avenir Book" panose="02000503020000020003" pitchFamily="2"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November 01, 2022</a:t>
                      </a:r>
                    </a:p>
                  </a:txBody>
                  <a:tcPr/>
                </a:tc>
                <a:tc>
                  <a:txBody>
                    <a:bodyPr/>
                    <a:lstStyle/>
                    <a:p>
                      <a:r>
                        <a:rPr lang="en-GB" sz="1600" kern="1200" dirty="0">
                          <a:solidFill>
                            <a:schemeClr val="dk1"/>
                          </a:solidFill>
                          <a:effectLst/>
                          <a:latin typeface="Avenir Book" panose="02000503020000020003" pitchFamily="2" charset="0"/>
                          <a:ea typeface="+mn-ea"/>
                          <a:cs typeface="+mn-cs"/>
                        </a:rPr>
                        <a:t>Dimensionality Reduction </a:t>
                      </a:r>
                      <a:endParaRPr lang="en-GB" sz="1600" dirty="0">
                        <a:effectLst/>
                        <a:latin typeface="Avenir Book" panose="02000503020000020003" pitchFamily="2" charset="0"/>
                      </a:endParaRPr>
                    </a:p>
                  </a:txBody>
                  <a:tcPr/>
                </a:tc>
                <a:extLst>
                  <a:ext uri="{0D108BD9-81ED-4DB2-BD59-A6C34878D82A}">
                    <a16:rowId xmlns:a16="http://schemas.microsoft.com/office/drawing/2014/main" val="5388950"/>
                  </a:ext>
                </a:extLst>
              </a:tr>
              <a:tr h="335972">
                <a:tc>
                  <a:txBody>
                    <a:bodyPr/>
                    <a:lstStyle/>
                    <a:p>
                      <a:pPr algn="ctr"/>
                      <a:r>
                        <a:rPr lang="en-FR" sz="1600" dirty="0">
                          <a:latin typeface="Avenir Book" panose="02000503020000020003" pitchFamily="2" charset="0"/>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November 08, 2022</a:t>
                      </a:r>
                    </a:p>
                  </a:txBody>
                  <a:tcPr/>
                </a:tc>
                <a:tc>
                  <a:txBody>
                    <a:bodyPr/>
                    <a:lstStyle/>
                    <a:p>
                      <a:r>
                        <a:rPr lang="en-GB" sz="1600" kern="1200" dirty="0">
                          <a:solidFill>
                            <a:schemeClr val="dk1"/>
                          </a:solidFill>
                          <a:effectLst/>
                          <a:latin typeface="Avenir Book" panose="02000503020000020003" pitchFamily="2" charset="0"/>
                          <a:ea typeface="+mn-ea"/>
                          <a:cs typeface="+mn-cs"/>
                        </a:rPr>
                        <a:t>Clustering </a:t>
                      </a:r>
                      <a:endParaRPr lang="en-GB" sz="1600" dirty="0">
                        <a:effectLst/>
                        <a:latin typeface="Avenir Book" panose="02000503020000020003" pitchFamily="2" charset="0"/>
                      </a:endParaRPr>
                    </a:p>
                  </a:txBody>
                  <a:tcPr/>
                </a:tc>
                <a:extLst>
                  <a:ext uri="{0D108BD9-81ED-4DB2-BD59-A6C34878D82A}">
                    <a16:rowId xmlns:a16="http://schemas.microsoft.com/office/drawing/2014/main" val="1494517527"/>
                  </a:ext>
                </a:extLst>
              </a:tr>
              <a:tr h="335972">
                <a:tc>
                  <a:txBody>
                    <a:bodyPr/>
                    <a:lstStyle/>
                    <a:p>
                      <a:pPr algn="ctr"/>
                      <a:r>
                        <a:rPr lang="en-FR" sz="1600" dirty="0">
                          <a:latin typeface="Avenir Book" panose="02000503020000020003" pitchFamily="2"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November 15, 2022</a:t>
                      </a:r>
                    </a:p>
                  </a:txBody>
                  <a:tcPr/>
                </a:tc>
                <a:tc>
                  <a:txBody>
                    <a:bodyPr/>
                    <a:lstStyle/>
                    <a:p>
                      <a:r>
                        <a:rPr lang="en-FR" sz="1600" kern="1200" dirty="0">
                          <a:solidFill>
                            <a:schemeClr val="dk1"/>
                          </a:solidFill>
                          <a:effectLst/>
                          <a:latin typeface="Avenir Book" panose="02000503020000020003" pitchFamily="2" charset="0"/>
                          <a:ea typeface="+mn-ea"/>
                          <a:cs typeface="+mn-cs"/>
                        </a:rPr>
                        <a:t>Text Analysis and Natural Language Processing</a:t>
                      </a:r>
                      <a:r>
                        <a:rPr lang="en-FR" sz="1600" dirty="0">
                          <a:effectLst/>
                          <a:latin typeface="Avenir Book" panose="02000503020000020003" pitchFamily="2" charset="0"/>
                        </a:rPr>
                        <a:t> </a:t>
                      </a:r>
                      <a:endParaRPr lang="en-GB" sz="1600" dirty="0">
                        <a:effectLst/>
                        <a:latin typeface="Avenir Book" panose="02000503020000020003" pitchFamily="2" charset="0"/>
                      </a:endParaRPr>
                    </a:p>
                  </a:txBody>
                  <a:tcPr/>
                </a:tc>
                <a:extLst>
                  <a:ext uri="{0D108BD9-81ED-4DB2-BD59-A6C34878D82A}">
                    <a16:rowId xmlns:a16="http://schemas.microsoft.com/office/drawing/2014/main" val="650522046"/>
                  </a:ext>
                </a:extLst>
              </a:tr>
              <a:tr h="335972">
                <a:tc>
                  <a:txBody>
                    <a:bodyPr/>
                    <a:lstStyle/>
                    <a:p>
                      <a:pPr algn="ctr"/>
                      <a:r>
                        <a:rPr lang="en-FR" sz="1600" dirty="0">
                          <a:latin typeface="Avenir Book" panose="02000503020000020003" pitchFamily="2" charset="0"/>
                        </a:rPr>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November 22, 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effectLst/>
                          <a:latin typeface="Avenir Book" panose="02000503020000020003" pitchFamily="2" charset="0"/>
                          <a:ea typeface="+mn-ea"/>
                          <a:cs typeface="+mn-cs"/>
                        </a:rPr>
                        <a:t>Text Analysis and NLP</a:t>
                      </a:r>
                      <a:endParaRPr lang="en-GB" sz="1600" dirty="0">
                        <a:effectLst/>
                        <a:latin typeface="Avenir Book" panose="02000503020000020003" pitchFamily="2" charset="0"/>
                      </a:endParaRPr>
                    </a:p>
                  </a:txBody>
                  <a:tcPr/>
                </a:tc>
                <a:extLst>
                  <a:ext uri="{0D108BD9-81ED-4DB2-BD59-A6C34878D82A}">
                    <a16:rowId xmlns:a16="http://schemas.microsoft.com/office/drawing/2014/main" val="4073127909"/>
                  </a:ext>
                </a:extLst>
              </a:tr>
              <a:tr h="335972">
                <a:tc>
                  <a:txBody>
                    <a:bodyPr/>
                    <a:lstStyle/>
                    <a:p>
                      <a:pPr algn="ctr"/>
                      <a:r>
                        <a:rPr lang="en-FR" sz="1600" dirty="0">
                          <a:latin typeface="Avenir Book" panose="02000503020000020003" pitchFamily="2" charset="0"/>
                        </a:rPr>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November 29, 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kern="1200" dirty="0">
                          <a:solidFill>
                            <a:schemeClr val="dk1"/>
                          </a:solidFill>
                          <a:effectLst/>
                          <a:latin typeface="Avenir Book" panose="02000503020000020003" pitchFamily="2" charset="0"/>
                          <a:ea typeface="+mn-ea"/>
                          <a:cs typeface="+mn-cs"/>
                        </a:rPr>
                        <a:t>Neural Networks + Producing a Data Science Report</a:t>
                      </a:r>
                      <a:r>
                        <a:rPr lang="en-FR" sz="1600" dirty="0">
                          <a:effectLst/>
                          <a:latin typeface="Avenir Book" panose="02000503020000020003" pitchFamily="2" charset="0"/>
                        </a:rPr>
                        <a:t> </a:t>
                      </a:r>
                      <a:endParaRPr lang="en-GB" sz="1600" dirty="0">
                        <a:effectLst/>
                        <a:latin typeface="Avenir Book" panose="02000503020000020003" pitchFamily="2" charset="0"/>
                      </a:endParaRPr>
                    </a:p>
                  </a:txBody>
                  <a:tcPr/>
                </a:tc>
                <a:extLst>
                  <a:ext uri="{0D108BD9-81ED-4DB2-BD59-A6C34878D82A}">
                    <a16:rowId xmlns:a16="http://schemas.microsoft.com/office/drawing/2014/main" val="3359527174"/>
                  </a:ext>
                </a:extLst>
              </a:tr>
              <a:tr h="335972">
                <a:tc>
                  <a:txBody>
                    <a:bodyPr/>
                    <a:lstStyle/>
                    <a:p>
                      <a:pPr algn="ctr"/>
                      <a:r>
                        <a:rPr lang="en-FR" sz="1600" dirty="0">
                          <a:latin typeface="Avenir Book" panose="02000503020000020003" pitchFamily="2" charset="0"/>
                        </a:rPr>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600" dirty="0">
                          <a:latin typeface="Avenir Book" panose="02000503020000020003" pitchFamily="2" charset="0"/>
                        </a:rPr>
                        <a:t>December 06, 2022</a:t>
                      </a:r>
                    </a:p>
                  </a:txBody>
                  <a:tcPr/>
                </a:tc>
                <a:tc>
                  <a:txBody>
                    <a:bodyPr/>
                    <a:lstStyle/>
                    <a:p>
                      <a:r>
                        <a:rPr lang="en-FR" sz="1600" dirty="0">
                          <a:latin typeface="Avenir Book" panose="02000503020000020003" pitchFamily="2" charset="0"/>
                        </a:rPr>
                        <a:t>FINAL EXAM</a:t>
                      </a:r>
                    </a:p>
                  </a:txBody>
                  <a:tcPr/>
                </a:tc>
                <a:extLst>
                  <a:ext uri="{0D108BD9-81ED-4DB2-BD59-A6C34878D82A}">
                    <a16:rowId xmlns:a16="http://schemas.microsoft.com/office/drawing/2014/main" val="3866349632"/>
                  </a:ext>
                </a:extLst>
              </a:tr>
            </a:tbl>
          </a:graphicData>
        </a:graphic>
      </p:graphicFrame>
    </p:spTree>
    <p:extLst>
      <p:ext uri="{BB962C8B-B14F-4D97-AF65-F5344CB8AC3E}">
        <p14:creationId xmlns:p14="http://schemas.microsoft.com/office/powerpoint/2010/main" val="54018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8694076"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Your First R and R Studio Session</a:t>
            </a:r>
            <a:endParaRPr lang="en-US" sz="4400" dirty="0">
              <a:solidFill>
                <a:schemeClr val="bg1"/>
              </a:solidFill>
              <a:latin typeface="Avenir Book" panose="02000503020000020003" pitchFamily="2" charset="0"/>
            </a:endParaRPr>
          </a:p>
        </p:txBody>
      </p:sp>
      <p:pic>
        <p:nvPicPr>
          <p:cNvPr id="9" name="Picture 5">
            <a:extLst>
              <a:ext uri="{FF2B5EF4-FFF2-40B4-BE49-F238E27FC236}">
                <a16:creationId xmlns:a16="http://schemas.microsoft.com/office/drawing/2014/main" id="{73E4FCFA-A998-EC49-931A-C31DC5B90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74" y="1340396"/>
            <a:ext cx="4055678" cy="459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709EF530-8456-A94B-B1AD-4964506CDDEC}"/>
              </a:ext>
            </a:extLst>
          </p:cNvPr>
          <p:cNvPicPr>
            <a:picLocks noChangeAspect="1"/>
          </p:cNvPicPr>
          <p:nvPr/>
        </p:nvPicPr>
        <p:blipFill>
          <a:blip r:embed="rId3"/>
          <a:stretch>
            <a:fillRect/>
          </a:stretch>
        </p:blipFill>
        <p:spPr>
          <a:xfrm>
            <a:off x="4456386" y="1340397"/>
            <a:ext cx="7471540" cy="4598276"/>
          </a:xfrm>
          <a:prstGeom prst="rect">
            <a:avLst/>
          </a:prstGeom>
        </p:spPr>
      </p:pic>
    </p:spTree>
    <p:extLst>
      <p:ext uri="{BB962C8B-B14F-4D97-AF65-F5344CB8AC3E}">
        <p14:creationId xmlns:p14="http://schemas.microsoft.com/office/powerpoint/2010/main" val="80937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483475" y="1845687"/>
            <a:ext cx="10846676" cy="3998065"/>
          </a:xfrm>
        </p:spPr>
        <p:txBody>
          <a:bodyPr>
            <a:noAutofit/>
          </a:bodyPr>
          <a:lstStyle/>
          <a:p>
            <a:pPr marL="1257300" lvl="2" indent="-342900" algn="just">
              <a:buFont typeface="Wingdings" pitchFamily="2" charset="2"/>
              <a:buChar char="§"/>
            </a:pPr>
            <a:r>
              <a:rPr lang="en-US" altLang="en-US" sz="2000" dirty="0">
                <a:latin typeface="Avenir Book" panose="02000503020000020003" pitchFamily="2" charset="0"/>
              </a:rPr>
              <a:t>Most functionality is provided through built-in and user-created functions and all data objects are kept in memory during an interactive session. </a:t>
            </a:r>
          </a:p>
          <a:p>
            <a:pPr lvl="2" algn="just"/>
            <a:endParaRPr lang="en-US" altLang="en-US" sz="2000" dirty="0">
              <a:latin typeface="Avenir Book" panose="02000503020000020003" pitchFamily="2" charset="0"/>
            </a:endParaRPr>
          </a:p>
          <a:p>
            <a:pPr marL="1257300" lvl="2" indent="-342900" algn="just">
              <a:buFont typeface="Wingdings" pitchFamily="2" charset="2"/>
              <a:buChar char="§"/>
            </a:pPr>
            <a:r>
              <a:rPr lang="en-US" altLang="en-US" sz="2000" dirty="0">
                <a:latin typeface="Avenir Book" panose="02000503020000020003" pitchFamily="2" charset="0"/>
              </a:rPr>
              <a:t>Basic functions are available by default. Other functions are contained in packages that can be attached to a current session as needed.</a:t>
            </a:r>
          </a:p>
          <a:p>
            <a:pPr lvl="2" algn="just"/>
            <a:endParaRPr lang="en-US" altLang="en-US" sz="2000" dirty="0">
              <a:latin typeface="Avenir Book" panose="02000503020000020003" pitchFamily="2" charset="0"/>
            </a:endParaRPr>
          </a:p>
          <a:p>
            <a:pPr marL="1257300" lvl="2" indent="-342900" algn="just">
              <a:buFont typeface="Wingdings" pitchFamily="2" charset="2"/>
              <a:buChar char="§"/>
            </a:pPr>
            <a:r>
              <a:rPr lang="en-US" altLang="en-US" sz="2000" dirty="0">
                <a:latin typeface="Avenir Book" panose="02000503020000020003" pitchFamily="2" charset="0"/>
              </a:rPr>
              <a:t>A key skill to using </a:t>
            </a:r>
            <a:r>
              <a:rPr lang="en-US" altLang="en-US" sz="2000" b="1" dirty="0">
                <a:latin typeface="Avenir Book" panose="02000503020000020003" pitchFamily="2" charset="0"/>
              </a:rPr>
              <a:t>R</a:t>
            </a:r>
            <a:r>
              <a:rPr lang="en-US" altLang="en-US" sz="2000" dirty="0">
                <a:latin typeface="Avenir Book" panose="02000503020000020003" pitchFamily="2" charset="0"/>
              </a:rPr>
              <a:t> effectively is learning how to use the built-in help system. Other sections describe the working environment, inputting programs and outputting results, installing new functionality through packages and etc. </a:t>
            </a:r>
          </a:p>
          <a:p>
            <a:pPr lvl="2" algn="just"/>
            <a:endParaRPr lang="en-US" altLang="en-US" sz="2000" dirty="0">
              <a:latin typeface="Avenir Book" panose="02000503020000020003" pitchFamily="2" charset="0"/>
            </a:endParaRPr>
          </a:p>
          <a:p>
            <a:pPr marL="1257300" lvl="2" indent="-342900" algn="just">
              <a:buFont typeface="Wingdings" pitchFamily="2" charset="2"/>
              <a:buChar char="§"/>
            </a:pPr>
            <a:r>
              <a:rPr lang="en-US" altLang="en-US" sz="2000" dirty="0">
                <a:latin typeface="Avenir Book" panose="02000503020000020003" pitchFamily="2" charset="0"/>
              </a:rPr>
              <a:t>A fundamental design feature of </a:t>
            </a:r>
            <a:r>
              <a:rPr lang="en-US" altLang="en-US" sz="2000" b="1" dirty="0">
                <a:latin typeface="Avenir Book" panose="02000503020000020003" pitchFamily="2" charset="0"/>
              </a:rPr>
              <a:t>R</a:t>
            </a:r>
            <a:r>
              <a:rPr lang="en-US" altLang="en-US" sz="2000" dirty="0">
                <a:latin typeface="Avenir Book" panose="02000503020000020003" pitchFamily="2" charset="0"/>
              </a:rPr>
              <a:t> is that the output from most functions can be used as input to other functions. This is described in reusing results. </a:t>
            </a:r>
          </a:p>
          <a:p>
            <a:pPr marL="1257300" lvl="2" indent="-342900" algn="just">
              <a:buFont typeface="Wingdings" pitchFamily="2" charset="2"/>
              <a:buChar char="§"/>
            </a:pPr>
            <a:endParaRPr lang="en-US" altLang="en-US" sz="2000" dirty="0">
              <a:latin typeface="Avenir Book" panose="02000503020000020003" pitchFamily="2" charset="0"/>
            </a:endParaRPr>
          </a:p>
          <a:p>
            <a:pPr marL="1257300" lvl="2" indent="-342900" algn="just">
              <a:buFont typeface="Wingdings" pitchFamily="2" charset="2"/>
              <a:buChar char="§"/>
            </a:pPr>
            <a:endParaRPr lang="en-US" altLang="en-US" sz="20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Overview</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618396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588579" y="1279250"/>
            <a:ext cx="11088414" cy="3986431"/>
          </a:xfrm>
        </p:spPr>
        <p:txBody>
          <a:bodyPr>
            <a:noAutofit/>
          </a:bodyPr>
          <a:lstStyle/>
          <a:p>
            <a:pPr marL="1257300" lvl="2" indent="-342900" algn="l">
              <a:buFont typeface="Wingdings" pitchFamily="2" charset="2"/>
              <a:buChar char="§"/>
            </a:pPr>
            <a:r>
              <a:rPr lang="en-US" altLang="en-US" sz="2000" dirty="0">
                <a:latin typeface="Avenir Book" panose="02000503020000020003" pitchFamily="2" charset="0"/>
              </a:rPr>
              <a:t>You can enter commands one at a time at the command prompt (&gt;) or run a set of commands from a source file. </a:t>
            </a:r>
          </a:p>
          <a:p>
            <a:pPr marL="1257300" lvl="2" indent="-342900" algn="l">
              <a:buFont typeface="Wingdings" pitchFamily="2" charset="2"/>
              <a:buChar char="§"/>
            </a:pPr>
            <a:endParaRPr lang="en-US" altLang="en-US" sz="2000" dirty="0">
              <a:latin typeface="Avenir Book" panose="02000503020000020003" pitchFamily="2" charset="0"/>
            </a:endParaRPr>
          </a:p>
          <a:p>
            <a:pPr marL="1257300" lvl="2" indent="-342900" algn="l">
              <a:buFont typeface="Wingdings" pitchFamily="2" charset="2"/>
              <a:buChar char="§"/>
            </a:pPr>
            <a:r>
              <a:rPr lang="en-US" altLang="en-US" sz="2000" dirty="0">
                <a:latin typeface="Avenir Book" panose="02000503020000020003" pitchFamily="2" charset="0"/>
              </a:rPr>
              <a:t>Results of calculations can be stored in objects using the assignment </a:t>
            </a:r>
            <a:r>
              <a:rPr lang="en-US" altLang="en-US" sz="2000" dirty="0" err="1">
                <a:latin typeface="Avenir Book" panose="02000503020000020003" pitchFamily="2" charset="0"/>
              </a:rPr>
              <a:t>operators:An</a:t>
            </a:r>
            <a:r>
              <a:rPr lang="en-US" altLang="en-US" sz="2000" dirty="0">
                <a:latin typeface="Avenir Book" panose="02000503020000020003" pitchFamily="2" charset="0"/>
              </a:rPr>
              <a:t> arrow (&lt;-) formed by a smaller than character and a hyphen without a </a:t>
            </a:r>
            <a:r>
              <a:rPr lang="en-US" altLang="en-US" sz="2000" dirty="0" err="1">
                <a:latin typeface="Avenir Book" panose="02000503020000020003" pitchFamily="2" charset="0"/>
              </a:rPr>
              <a:t>space!The</a:t>
            </a:r>
            <a:r>
              <a:rPr lang="en-US" altLang="en-US" sz="2000" dirty="0">
                <a:latin typeface="Avenir Book" panose="02000503020000020003" pitchFamily="2" charset="0"/>
              </a:rPr>
              <a:t> equal character (=).</a:t>
            </a:r>
          </a:p>
          <a:p>
            <a:pPr lvl="2" algn="l"/>
            <a:endParaRPr lang="en-US" altLang="en-US" sz="2000" dirty="0">
              <a:latin typeface="Avenir Book" panose="02000503020000020003" pitchFamily="2" charset="0"/>
            </a:endParaRPr>
          </a:p>
          <a:p>
            <a:pPr marL="1257300" lvl="2" indent="-342900" algn="l">
              <a:buFont typeface="Wingdings" pitchFamily="2" charset="2"/>
              <a:buChar char="§"/>
            </a:pPr>
            <a:r>
              <a:rPr lang="en-US" altLang="en-US" sz="2000" dirty="0">
                <a:latin typeface="Avenir Book" panose="02000503020000020003" pitchFamily="2" charset="0"/>
              </a:rPr>
              <a:t>There is a wide variety of data types, including vectors (numerical, character, logical), matrices, data frames, and lists. </a:t>
            </a:r>
          </a:p>
          <a:p>
            <a:pPr marL="1257300" lvl="2" indent="-342900" algn="l">
              <a:buFont typeface="Wingdings" pitchFamily="2" charset="2"/>
              <a:buChar char="§"/>
            </a:pPr>
            <a:endParaRPr lang="en-US" altLang="en-US" sz="2000" dirty="0">
              <a:latin typeface="Avenir Book" panose="02000503020000020003" pitchFamily="2" charset="0"/>
            </a:endParaRPr>
          </a:p>
          <a:p>
            <a:pPr marL="1257300" lvl="2" indent="-342900" algn="l">
              <a:buFont typeface="Wingdings" pitchFamily="2" charset="2"/>
              <a:buChar char="§"/>
            </a:pPr>
            <a:r>
              <a:rPr lang="en-US" altLang="en-US" sz="2000" dirty="0">
                <a:latin typeface="Avenir Book" panose="02000503020000020003" pitchFamily="2" charset="0"/>
              </a:rPr>
              <a:t>To quit R, use  </a:t>
            </a:r>
            <a:r>
              <a:rPr lang="en-US" altLang="en-US" sz="2000" dirty="0">
                <a:solidFill>
                  <a:srgbClr val="C00000"/>
                </a:solidFill>
                <a:latin typeface="Avenir Book" panose="02000503020000020003" pitchFamily="2" charset="0"/>
              </a:rPr>
              <a:t>&gt;q().</a:t>
            </a:r>
          </a:p>
          <a:p>
            <a:pPr lvl="2" algn="l"/>
            <a:endParaRPr lang="en-US" altLang="en-US" sz="2000" dirty="0">
              <a:solidFill>
                <a:srgbClr val="C00000"/>
              </a:solidFill>
              <a:latin typeface="Avenir Book" panose="02000503020000020003" pitchFamily="2" charset="0"/>
            </a:endParaRPr>
          </a:p>
          <a:p>
            <a:pPr marL="1257300" lvl="2" indent="-342900" algn="l">
              <a:buFont typeface="Wingdings" pitchFamily="2" charset="2"/>
              <a:buChar char="§"/>
            </a:pPr>
            <a:r>
              <a:rPr lang="en-US" altLang="en-US" sz="2000" dirty="0">
                <a:latin typeface="Avenir Book" panose="02000503020000020003" pitchFamily="2" charset="0"/>
              </a:rPr>
              <a:t>Start the R system, the main window (</a:t>
            </a:r>
            <a:r>
              <a:rPr lang="en-US" altLang="en-US" sz="2000" dirty="0" err="1">
                <a:latin typeface="Avenir Book" panose="02000503020000020003" pitchFamily="2" charset="0"/>
              </a:rPr>
              <a:t>RGui</a:t>
            </a:r>
            <a:r>
              <a:rPr lang="en-US" altLang="en-US" sz="2000" dirty="0">
                <a:latin typeface="Avenir Book" panose="02000503020000020003" pitchFamily="2" charset="0"/>
              </a:rPr>
              <a:t>) with a sub window (R Console) will appear</a:t>
            </a:r>
          </a:p>
          <a:p>
            <a:pPr marL="1257300" lvl="2" indent="-342900" algn="l">
              <a:buFont typeface="Wingdings" pitchFamily="2" charset="2"/>
              <a:buChar char="§"/>
            </a:pPr>
            <a:endParaRPr lang="en-US" altLang="en-US" sz="2000" dirty="0">
              <a:latin typeface="Avenir Book" panose="02000503020000020003" pitchFamily="2" charset="0"/>
            </a:endParaRPr>
          </a:p>
          <a:p>
            <a:pPr marL="1257300" lvl="2" indent="-342900" algn="l">
              <a:buFont typeface="Wingdings" pitchFamily="2" charset="2"/>
              <a:buChar char="§"/>
            </a:pPr>
            <a:r>
              <a:rPr lang="en-US" altLang="en-US" sz="2000" dirty="0">
                <a:latin typeface="Avenir Book" panose="02000503020000020003" pitchFamily="2" charset="0"/>
              </a:rPr>
              <a:t>In the `Console' window the cursor is waiting for you to type in some R commands. </a:t>
            </a:r>
          </a:p>
          <a:p>
            <a:pPr lvl="2" algn="l"/>
            <a:endParaRPr lang="en-US" altLang="en-US" sz="2000" dirty="0">
              <a:solidFill>
                <a:srgbClr val="C00000"/>
              </a:solidFill>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Overview</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118037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6" y="1499967"/>
            <a:ext cx="10468303" cy="4795729"/>
          </a:xfrm>
        </p:spPr>
        <p:txBody>
          <a:bodyPr>
            <a:noAutofit/>
          </a:bodyPr>
          <a:lstStyle/>
          <a:p>
            <a:pPr marL="1257300" lvl="2" indent="-342900" algn="l">
              <a:lnSpc>
                <a:spcPct val="80000"/>
              </a:lnSpc>
              <a:buFont typeface="Wingdings" pitchFamily="2" charset="2"/>
              <a:buChar char="§"/>
            </a:pPr>
            <a:r>
              <a:rPr lang="en-US" altLang="en-US" sz="2400" dirty="0">
                <a:latin typeface="Avenir Book" panose="02000503020000020003" pitchFamily="2" charset="0"/>
              </a:rPr>
              <a:t>To list the objects that you have in your current R session use the function ls or the function objects.</a:t>
            </a:r>
          </a:p>
          <a:p>
            <a:pPr marL="2095500" lvl="4" indent="-266700" algn="l">
              <a:lnSpc>
                <a:spcPct val="80000"/>
              </a:lnSpc>
            </a:pPr>
            <a:r>
              <a:rPr lang="en-US" altLang="en-US" sz="2400" dirty="0">
                <a:solidFill>
                  <a:srgbClr val="C00000"/>
                </a:solidFill>
                <a:latin typeface="Avenir Book" panose="02000503020000020003" pitchFamily="2" charset="0"/>
              </a:rPr>
              <a:t>&gt; ls()</a:t>
            </a:r>
          </a:p>
          <a:p>
            <a:pPr marL="2095500" lvl="4" indent="-266700" algn="l">
              <a:lnSpc>
                <a:spcPct val="80000"/>
              </a:lnSpc>
            </a:pPr>
            <a:r>
              <a:rPr lang="en-US" altLang="en-US" sz="2400" dirty="0">
                <a:solidFill>
                  <a:srgbClr val="C00000"/>
                </a:solidFill>
                <a:latin typeface="Avenir Book" panose="02000503020000020003" pitchFamily="2" charset="0"/>
              </a:rPr>
              <a:t>[1] "x" "y"</a:t>
            </a:r>
          </a:p>
          <a:p>
            <a:pPr marL="1257300" lvl="2" indent="-342900" algn="just">
              <a:lnSpc>
                <a:spcPct val="80000"/>
              </a:lnSpc>
              <a:buFont typeface="Wingdings" pitchFamily="2" charset="2"/>
              <a:buChar char="§"/>
            </a:pPr>
            <a:r>
              <a:rPr lang="en-US" altLang="en-US" sz="2400" dirty="0">
                <a:latin typeface="Avenir Book" panose="02000503020000020003" pitchFamily="2" charset="0"/>
              </a:rPr>
              <a:t>So, to run the function ls we need to enter the name followed by an opening ( and a closing ). Entering only ls will just print the object, you will see the underlying R code of the the function ls. Most functions in R accept certain arguments. For example, one of the arguments of the function ls is pattern. To list all objects starting with the letter x:</a:t>
            </a:r>
          </a:p>
          <a:p>
            <a:pPr marL="2095500" lvl="4" indent="-266700" algn="l">
              <a:lnSpc>
                <a:spcPct val="80000"/>
              </a:lnSpc>
            </a:pPr>
            <a:r>
              <a:rPr lang="en-US" altLang="en-US" sz="2400" dirty="0">
                <a:solidFill>
                  <a:srgbClr val="C00000"/>
                </a:solidFill>
                <a:latin typeface="Avenir Book" panose="02000503020000020003" pitchFamily="2" charset="0"/>
              </a:rPr>
              <a:t>&gt; x2 = 9</a:t>
            </a:r>
          </a:p>
          <a:p>
            <a:pPr marL="2095500" lvl="4" indent="-266700" algn="l">
              <a:lnSpc>
                <a:spcPct val="80000"/>
              </a:lnSpc>
            </a:pPr>
            <a:r>
              <a:rPr lang="en-US" altLang="en-US" sz="2400" dirty="0">
                <a:solidFill>
                  <a:srgbClr val="C00000"/>
                </a:solidFill>
                <a:latin typeface="Avenir Book" panose="02000503020000020003" pitchFamily="2" charset="0"/>
              </a:rPr>
              <a:t>&gt; y2 = 10</a:t>
            </a:r>
          </a:p>
          <a:p>
            <a:pPr marL="2095500" lvl="4" indent="-266700" algn="l">
              <a:lnSpc>
                <a:spcPct val="80000"/>
              </a:lnSpc>
            </a:pPr>
            <a:r>
              <a:rPr lang="en-US" altLang="en-US" sz="2400" dirty="0">
                <a:solidFill>
                  <a:srgbClr val="C00000"/>
                </a:solidFill>
                <a:latin typeface="Avenir Book" panose="02000503020000020003" pitchFamily="2" charset="0"/>
              </a:rPr>
              <a:t>&gt; ls(pattern="x")</a:t>
            </a:r>
          </a:p>
          <a:p>
            <a:pPr marL="2095500" lvl="4" indent="-266700" algn="l">
              <a:lnSpc>
                <a:spcPct val="80000"/>
              </a:lnSpc>
            </a:pPr>
            <a:r>
              <a:rPr lang="en-US" altLang="en-US" sz="2400" dirty="0">
                <a:solidFill>
                  <a:srgbClr val="C00000"/>
                </a:solidFill>
                <a:latin typeface="Avenir Book" panose="02000503020000020003" pitchFamily="2" charset="0"/>
              </a:rPr>
              <a:t>[1] "x" "x2"</a:t>
            </a:r>
          </a:p>
          <a:p>
            <a:pPr marL="2095500" lvl="4" indent="-266700" algn="l">
              <a:lnSpc>
                <a:spcPct val="80000"/>
              </a:lnSpc>
            </a:pPr>
            <a:endParaRPr lang="en-US" altLang="en-US" sz="24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Introduction</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102067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9869214" cy="3986431"/>
          </a:xfrm>
        </p:spPr>
        <p:txBody>
          <a:bodyPr>
            <a:noAutofit/>
          </a:bodyPr>
          <a:lstStyle/>
          <a:p>
            <a:pPr marL="1257300" lvl="2" indent="-342900" algn="just">
              <a:lnSpc>
                <a:spcPct val="80000"/>
              </a:lnSpc>
              <a:buFont typeface="Wingdings" pitchFamily="2" charset="2"/>
              <a:buChar char="§"/>
            </a:pPr>
            <a:r>
              <a:rPr lang="en-US" altLang="en-US" sz="2400" dirty="0">
                <a:latin typeface="Avenir Book" panose="02000503020000020003" pitchFamily="2" charset="0"/>
              </a:rPr>
              <a:t>If you assign a value to an object that already exist then the contents of the object will be overwritten with the new value (without a warning!). Use the function rm to remove one or more objects from your session.</a:t>
            </a:r>
          </a:p>
          <a:p>
            <a:pPr marL="2095500" lvl="4" indent="-266700" algn="l">
              <a:lnSpc>
                <a:spcPct val="80000"/>
              </a:lnSpc>
            </a:pPr>
            <a:r>
              <a:rPr lang="en-US" altLang="en-US" sz="2400" dirty="0">
                <a:solidFill>
                  <a:srgbClr val="C00000"/>
                </a:solidFill>
                <a:latin typeface="Avenir Book" panose="02000503020000020003" pitchFamily="2" charset="0"/>
              </a:rPr>
              <a:t>&gt; rm(x, x2)</a:t>
            </a:r>
          </a:p>
          <a:p>
            <a:pPr marL="1219200" lvl="2" indent="-304800" algn="l">
              <a:lnSpc>
                <a:spcPct val="80000"/>
              </a:lnSpc>
            </a:pPr>
            <a:endParaRPr lang="en-US" altLang="en-US" sz="2400" dirty="0">
              <a:latin typeface="Avenir Book" panose="02000503020000020003" pitchFamily="2" charset="0"/>
            </a:endParaRPr>
          </a:p>
          <a:p>
            <a:pPr marL="1257300" lvl="2" indent="-342900" algn="l">
              <a:lnSpc>
                <a:spcPct val="80000"/>
              </a:lnSpc>
              <a:buFont typeface="Wingdings" pitchFamily="2" charset="2"/>
              <a:buChar char="§"/>
            </a:pPr>
            <a:r>
              <a:rPr lang="en-US" altLang="en-US" sz="2400" dirty="0">
                <a:latin typeface="Avenir Book" panose="02000503020000020003" pitchFamily="2" charset="0"/>
              </a:rPr>
              <a:t>Let’s create two small vectors with data and a scatterplot.</a:t>
            </a:r>
          </a:p>
          <a:p>
            <a:pPr marL="2095500" lvl="4" indent="-266700" algn="l">
              <a:lnSpc>
                <a:spcPct val="80000"/>
              </a:lnSpc>
            </a:pPr>
            <a:r>
              <a:rPr lang="en-US" altLang="en-US" sz="2400" dirty="0">
                <a:solidFill>
                  <a:srgbClr val="C00000"/>
                </a:solidFill>
                <a:latin typeface="Avenir Book" panose="02000503020000020003" pitchFamily="2" charset="0"/>
              </a:rPr>
              <a:t>z2 &lt;- c(1,2,3,4,5,6)</a:t>
            </a:r>
          </a:p>
          <a:p>
            <a:pPr marL="2095500" lvl="4" indent="-266700" algn="l">
              <a:lnSpc>
                <a:spcPct val="80000"/>
              </a:lnSpc>
            </a:pPr>
            <a:r>
              <a:rPr lang="en-US" altLang="en-US" sz="2400" dirty="0">
                <a:solidFill>
                  <a:srgbClr val="C00000"/>
                </a:solidFill>
                <a:latin typeface="Avenir Book" panose="02000503020000020003" pitchFamily="2" charset="0"/>
              </a:rPr>
              <a:t>z3 &lt;- c(6,8,3,5,7,1)</a:t>
            </a:r>
          </a:p>
          <a:p>
            <a:pPr marL="2095500" lvl="4" indent="-266700" algn="l">
              <a:lnSpc>
                <a:spcPct val="80000"/>
              </a:lnSpc>
            </a:pPr>
            <a:r>
              <a:rPr lang="en-US" altLang="en-US" sz="2400" dirty="0">
                <a:solidFill>
                  <a:srgbClr val="C00000"/>
                </a:solidFill>
                <a:latin typeface="Avenir Book" panose="02000503020000020003" pitchFamily="2" charset="0"/>
              </a:rPr>
              <a:t>plot(z2,z3)</a:t>
            </a:r>
          </a:p>
          <a:p>
            <a:pPr marL="2095500" lvl="4" indent="-266700" algn="l">
              <a:lnSpc>
                <a:spcPct val="80000"/>
              </a:lnSpc>
            </a:pPr>
            <a:r>
              <a:rPr lang="en-US" altLang="en-US" sz="2400" dirty="0">
                <a:solidFill>
                  <a:srgbClr val="C00000"/>
                </a:solidFill>
                <a:latin typeface="Avenir Book" panose="02000503020000020003" pitchFamily="2" charset="0"/>
              </a:rPr>
              <a:t>title("My first scatterplot")</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Introduction</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1010238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819807" y="2960996"/>
            <a:ext cx="9995337" cy="936007"/>
          </a:xfrm>
        </p:spPr>
        <p:txBody>
          <a:bodyPr>
            <a:noAutofit/>
          </a:bodyPr>
          <a:lstStyle/>
          <a:p>
            <a:pPr marL="1219200" lvl="2" indent="-304800"/>
            <a:r>
              <a:rPr lang="en-US" altLang="en-US" sz="3200" dirty="0">
                <a:solidFill>
                  <a:srgbClr val="C00000"/>
                </a:solidFill>
                <a:latin typeface="Avenir Book" panose="02000503020000020003" pitchFamily="2" charset="0"/>
              </a:rPr>
              <a:t>R is a case sensitive language! </a:t>
            </a:r>
          </a:p>
          <a:p>
            <a:pPr marL="1219200" lvl="2" indent="-304800"/>
            <a:r>
              <a:rPr lang="en-US" altLang="en-US" sz="3200" dirty="0">
                <a:solidFill>
                  <a:srgbClr val="C00000"/>
                </a:solidFill>
                <a:latin typeface="Avenir Book" panose="02000503020000020003" pitchFamily="2" charset="0"/>
              </a:rPr>
              <a:t>FOO, Foo, and foo are three different objects </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Warning!</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493732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714703" y="1678644"/>
            <a:ext cx="10268607" cy="3986431"/>
          </a:xfrm>
        </p:spPr>
        <p:txBody>
          <a:bodyPr>
            <a:noAutofit/>
          </a:bodyPr>
          <a:lstStyle/>
          <a:p>
            <a:pPr marL="800100" lvl="1" indent="-342900" algn="just">
              <a:lnSpc>
                <a:spcPct val="80000"/>
              </a:lnSpc>
              <a:buFont typeface="Wingdings" pitchFamily="2" charset="2"/>
              <a:buChar char="§"/>
            </a:pPr>
            <a:r>
              <a:rPr lang="en-US" altLang="en-US" sz="2400" dirty="0">
                <a:latin typeface="Avenir Book" panose="02000503020000020003" pitchFamily="2" charset="0"/>
              </a:rPr>
              <a:t>Objects that you create during an R session are hold in memory, the collection of objects that you currently have is called the workspace. This workspace is not saved on disk unless you tell R to do so. This means that your objects are lost when you close R and not save the objects, or worse when R or your system crashes on you during a session.</a:t>
            </a:r>
          </a:p>
          <a:p>
            <a:pPr marL="800100" lvl="1" indent="-342900" algn="just">
              <a:lnSpc>
                <a:spcPct val="80000"/>
              </a:lnSpc>
              <a:buFont typeface="Wingdings" pitchFamily="2" charset="2"/>
              <a:buChar char="§"/>
            </a:pPr>
            <a:endParaRPr lang="en-US" altLang="en-US" sz="2400" dirty="0">
              <a:latin typeface="Avenir Book" panose="02000503020000020003" pitchFamily="2" charset="0"/>
            </a:endParaRPr>
          </a:p>
          <a:p>
            <a:pPr marL="800100" lvl="1" indent="-342900" algn="just">
              <a:lnSpc>
                <a:spcPct val="80000"/>
              </a:lnSpc>
              <a:buFont typeface="Wingdings" pitchFamily="2" charset="2"/>
              <a:buChar char="§"/>
            </a:pPr>
            <a:r>
              <a:rPr lang="en-US" altLang="en-US" sz="2400" dirty="0">
                <a:latin typeface="Avenir Book" panose="02000503020000020003" pitchFamily="2" charset="0"/>
              </a:rPr>
              <a:t>When you close the </a:t>
            </a:r>
            <a:r>
              <a:rPr lang="en-US" altLang="en-US" sz="2400" dirty="0" err="1">
                <a:latin typeface="Avenir Book" panose="02000503020000020003" pitchFamily="2" charset="0"/>
              </a:rPr>
              <a:t>RGui</a:t>
            </a:r>
            <a:r>
              <a:rPr lang="en-US" altLang="en-US" sz="2400" dirty="0">
                <a:latin typeface="Avenir Book" panose="02000503020000020003" pitchFamily="2" charset="0"/>
              </a:rPr>
              <a:t> or the R console window, the system will ask if you want to save the workspace image. If you select to save the workspace image, then all the objects in your current R session are saved in a file .</a:t>
            </a:r>
            <a:r>
              <a:rPr lang="en-US" altLang="en-US" sz="2400" dirty="0" err="1">
                <a:latin typeface="Avenir Book" panose="02000503020000020003" pitchFamily="2" charset="0"/>
              </a:rPr>
              <a:t>RData</a:t>
            </a:r>
            <a:r>
              <a:rPr lang="en-US" altLang="en-US" sz="2400" dirty="0">
                <a:latin typeface="Avenir Book" panose="02000503020000020003" pitchFamily="2" charset="0"/>
              </a:rPr>
              <a:t>. This is a binary file located in the working directory of R, which is by default the installation directory of R.</a:t>
            </a:r>
          </a:p>
          <a:p>
            <a:pPr marL="800100" lvl="1" indent="-342900" algn="just">
              <a:lnSpc>
                <a:spcPct val="80000"/>
              </a:lnSpc>
              <a:buFont typeface="Wingdings" pitchFamily="2" charset="2"/>
              <a:buChar char="§"/>
            </a:pPr>
            <a:endParaRPr lang="en-US" altLang="en-US" sz="24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Workspace</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383032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977460" y="1699664"/>
            <a:ext cx="10237076" cy="3986431"/>
          </a:xfrm>
        </p:spPr>
        <p:txBody>
          <a:bodyPr>
            <a:noAutofit/>
          </a:bodyPr>
          <a:lstStyle/>
          <a:p>
            <a:pPr marL="800100" lvl="1" indent="-342900" algn="just">
              <a:lnSpc>
                <a:spcPct val="80000"/>
              </a:lnSpc>
              <a:buFont typeface="Wingdings" pitchFamily="2" charset="2"/>
              <a:buChar char="§"/>
            </a:pPr>
            <a:r>
              <a:rPr lang="en-US" altLang="en-US" sz="2400" dirty="0">
                <a:latin typeface="Avenir Book" panose="02000503020000020003" pitchFamily="2" charset="0"/>
              </a:rPr>
              <a:t>During your R session you can also explicitly save the workspace image. Go to the `File‘ menu and then select `Save Workspace...', or use the </a:t>
            </a:r>
            <a:r>
              <a:rPr lang="en-US" altLang="en-US" sz="2400" dirty="0" err="1">
                <a:latin typeface="Avenir Book" panose="02000503020000020003" pitchFamily="2" charset="0"/>
              </a:rPr>
              <a:t>save.image</a:t>
            </a:r>
            <a:r>
              <a:rPr lang="en-US" altLang="en-US" sz="2400" dirty="0">
                <a:latin typeface="Avenir Book" panose="02000503020000020003" pitchFamily="2" charset="0"/>
              </a:rPr>
              <a:t> function.</a:t>
            </a:r>
          </a:p>
          <a:p>
            <a:pPr lvl="1" algn="just">
              <a:lnSpc>
                <a:spcPct val="80000"/>
              </a:lnSpc>
            </a:pPr>
            <a:endParaRPr lang="en-US" altLang="en-US" sz="2400" dirty="0">
              <a:latin typeface="Avenir Book" panose="02000503020000020003" pitchFamily="2" charset="0"/>
            </a:endParaRPr>
          </a:p>
          <a:p>
            <a:pPr marL="1638300" lvl="3" indent="-266700" algn="l">
              <a:lnSpc>
                <a:spcPct val="80000"/>
              </a:lnSpc>
            </a:pPr>
            <a:r>
              <a:rPr lang="en-US" altLang="en-US" sz="2400" i="1" dirty="0">
                <a:latin typeface="Avenir Book" panose="02000503020000020003" pitchFamily="2" charset="0"/>
              </a:rPr>
              <a:t>## save to the current working directory</a:t>
            </a:r>
          </a:p>
          <a:p>
            <a:pPr marL="1638300" lvl="3" indent="-266700" algn="l">
              <a:lnSpc>
                <a:spcPct val="80000"/>
              </a:lnSpc>
            </a:pPr>
            <a:r>
              <a:rPr lang="en-US" altLang="en-US" sz="2400" dirty="0" err="1">
                <a:solidFill>
                  <a:srgbClr val="C00000"/>
                </a:solidFill>
                <a:latin typeface="Avenir Book" panose="02000503020000020003" pitchFamily="2" charset="0"/>
              </a:rPr>
              <a:t>save.image</a:t>
            </a:r>
            <a:r>
              <a:rPr lang="en-US" altLang="en-US" sz="2400" dirty="0">
                <a:solidFill>
                  <a:srgbClr val="C00000"/>
                </a:solidFill>
                <a:latin typeface="Avenir Book" panose="02000503020000020003" pitchFamily="2" charset="0"/>
              </a:rPr>
              <a:t>()</a:t>
            </a:r>
          </a:p>
          <a:p>
            <a:pPr marL="1638300" lvl="3" indent="-266700" algn="l">
              <a:lnSpc>
                <a:spcPct val="80000"/>
              </a:lnSpc>
            </a:pPr>
            <a:r>
              <a:rPr lang="en-US" altLang="en-US" sz="2400" i="1" dirty="0">
                <a:latin typeface="Avenir Book" panose="02000503020000020003" pitchFamily="2" charset="0"/>
              </a:rPr>
              <a:t>## just checking what the current working directory is</a:t>
            </a:r>
          </a:p>
          <a:p>
            <a:pPr marL="1638300" lvl="3" indent="-266700" algn="l">
              <a:lnSpc>
                <a:spcPct val="80000"/>
              </a:lnSpc>
            </a:pPr>
            <a:r>
              <a:rPr lang="en-US" altLang="en-US" sz="2400" dirty="0" err="1">
                <a:solidFill>
                  <a:srgbClr val="C00000"/>
                </a:solidFill>
                <a:latin typeface="Avenir Book" panose="02000503020000020003" pitchFamily="2" charset="0"/>
              </a:rPr>
              <a:t>getwd</a:t>
            </a:r>
            <a:r>
              <a:rPr lang="en-US" altLang="en-US" sz="2400" dirty="0">
                <a:solidFill>
                  <a:srgbClr val="C00000"/>
                </a:solidFill>
                <a:latin typeface="Avenir Book" panose="02000503020000020003" pitchFamily="2" charset="0"/>
              </a:rPr>
              <a:t>()</a:t>
            </a:r>
          </a:p>
          <a:p>
            <a:pPr marL="1638300" lvl="3" indent="-266700" algn="l">
              <a:lnSpc>
                <a:spcPct val="80000"/>
              </a:lnSpc>
            </a:pPr>
            <a:r>
              <a:rPr lang="en-US" altLang="en-US" sz="2400" i="1" dirty="0">
                <a:latin typeface="Avenir Book" panose="02000503020000020003" pitchFamily="2" charset="0"/>
              </a:rPr>
              <a:t>## save to a specific file and location</a:t>
            </a:r>
          </a:p>
          <a:p>
            <a:pPr marL="1638300" lvl="3" indent="-266700" algn="l">
              <a:lnSpc>
                <a:spcPct val="80000"/>
              </a:lnSpc>
            </a:pPr>
            <a:r>
              <a:rPr lang="en-US" altLang="en-US" sz="2400" dirty="0" err="1">
                <a:solidFill>
                  <a:srgbClr val="C00000"/>
                </a:solidFill>
                <a:latin typeface="Avenir Book" panose="02000503020000020003" pitchFamily="2" charset="0"/>
              </a:rPr>
              <a:t>save.image</a:t>
            </a:r>
            <a:r>
              <a:rPr lang="en-US" altLang="en-US" sz="2400" dirty="0">
                <a:solidFill>
                  <a:srgbClr val="C00000"/>
                </a:solidFill>
                <a:latin typeface="Avenir Book" panose="02000503020000020003" pitchFamily="2" charset="0"/>
              </a:rPr>
              <a:t>("C:\\Program Files\\R\\R-2.5.0\\bin\\.</a:t>
            </a:r>
            <a:r>
              <a:rPr lang="en-US" altLang="en-US" sz="2400" dirty="0" err="1">
                <a:solidFill>
                  <a:srgbClr val="C00000"/>
                </a:solidFill>
                <a:latin typeface="Avenir Book" panose="02000503020000020003" pitchFamily="2" charset="0"/>
              </a:rPr>
              <a:t>RData</a:t>
            </a:r>
            <a:r>
              <a:rPr lang="en-US" altLang="en-US" sz="2400" dirty="0">
                <a:solidFill>
                  <a:srgbClr val="C00000"/>
                </a:solidFill>
                <a:latin typeface="Avenir Book" panose="02000503020000020003" pitchFamily="2" charset="0"/>
              </a:rPr>
              <a:t>")</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Workspace</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366212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499241" y="1258229"/>
            <a:ext cx="10646979" cy="5599771"/>
          </a:xfrm>
        </p:spPr>
        <p:txBody>
          <a:bodyPr>
            <a:noAutofit/>
          </a:bodyPr>
          <a:lstStyle/>
          <a:p>
            <a:pPr marL="800100" lvl="1" indent="-342900" algn="just">
              <a:lnSpc>
                <a:spcPct val="80000"/>
              </a:lnSpc>
              <a:buFont typeface="Wingdings" pitchFamily="2" charset="2"/>
              <a:buChar char="§"/>
            </a:pPr>
            <a:r>
              <a:rPr lang="en-US" altLang="en-US" sz="2200" dirty="0">
                <a:latin typeface="Avenir Book" panose="02000503020000020003" pitchFamily="2" charset="0"/>
              </a:rPr>
              <a:t>If you have saved a workspace image and you start R the next time, it will restore the workspace. So, all your previously saved objects are available again. You can also explicitly load a saved workspace, that could be the workspace image of someone else. Go the `</a:t>
            </a:r>
            <a:r>
              <a:rPr lang="en-US" altLang="en-US" sz="2200" dirty="0">
                <a:solidFill>
                  <a:srgbClr val="C00000"/>
                </a:solidFill>
                <a:latin typeface="Avenir Book" panose="02000503020000020003" pitchFamily="2" charset="0"/>
              </a:rPr>
              <a:t>File</a:t>
            </a:r>
            <a:r>
              <a:rPr lang="en-US" altLang="en-US" sz="2200" dirty="0">
                <a:latin typeface="Avenir Book" panose="02000503020000020003" pitchFamily="2" charset="0"/>
              </a:rPr>
              <a:t>' menu and select `</a:t>
            </a:r>
            <a:r>
              <a:rPr lang="en-US" altLang="en-US" sz="2200" dirty="0">
                <a:solidFill>
                  <a:srgbClr val="C00000"/>
                </a:solidFill>
                <a:latin typeface="Avenir Book" panose="02000503020000020003" pitchFamily="2" charset="0"/>
              </a:rPr>
              <a:t>Load workspace</a:t>
            </a:r>
            <a:r>
              <a:rPr lang="en-US" altLang="en-US" sz="2200" dirty="0">
                <a:latin typeface="Avenir Book" panose="02000503020000020003" pitchFamily="2" charset="0"/>
              </a:rPr>
              <a:t>...’.</a:t>
            </a:r>
          </a:p>
          <a:p>
            <a:pPr marL="800100" lvl="1" indent="-342900" algn="just">
              <a:lnSpc>
                <a:spcPct val="80000"/>
              </a:lnSpc>
              <a:buFont typeface="Wingdings" pitchFamily="2" charset="2"/>
              <a:buChar char="§"/>
            </a:pPr>
            <a:endParaRPr lang="en-US" altLang="en-US" sz="2200" dirty="0">
              <a:latin typeface="Avenir Book" panose="02000503020000020003" pitchFamily="2" charset="0"/>
            </a:endParaRPr>
          </a:p>
          <a:p>
            <a:pPr marL="800100" lvl="1" indent="-342900" algn="just">
              <a:lnSpc>
                <a:spcPct val="80000"/>
              </a:lnSpc>
              <a:buFont typeface="Wingdings" pitchFamily="2" charset="2"/>
              <a:buChar char="§"/>
            </a:pPr>
            <a:r>
              <a:rPr lang="en-US" altLang="en-US" sz="2200" dirty="0">
                <a:latin typeface="Avenir Book" panose="02000503020000020003" pitchFamily="2" charset="0"/>
              </a:rPr>
              <a:t>Commands are entered interactively at the </a:t>
            </a:r>
            <a:r>
              <a:rPr lang="en-US" altLang="en-US" sz="2200" b="1" dirty="0">
                <a:latin typeface="Avenir Book" panose="02000503020000020003" pitchFamily="2" charset="0"/>
              </a:rPr>
              <a:t>R</a:t>
            </a:r>
            <a:r>
              <a:rPr lang="en-US" altLang="en-US" sz="2200" dirty="0">
                <a:latin typeface="Avenir Book" panose="02000503020000020003" pitchFamily="2" charset="0"/>
              </a:rPr>
              <a:t> user prompt. </a:t>
            </a:r>
            <a:r>
              <a:rPr lang="en-US" altLang="en-US" sz="2200" b="1" dirty="0">
                <a:latin typeface="Avenir Book" panose="02000503020000020003" pitchFamily="2" charset="0"/>
              </a:rPr>
              <a:t>Up</a:t>
            </a:r>
            <a:r>
              <a:rPr lang="en-US" altLang="en-US" sz="2200" dirty="0">
                <a:latin typeface="Avenir Book" panose="02000503020000020003" pitchFamily="2" charset="0"/>
              </a:rPr>
              <a:t> and </a:t>
            </a:r>
            <a:r>
              <a:rPr lang="en-US" altLang="en-US" sz="2200" b="1" dirty="0">
                <a:solidFill>
                  <a:srgbClr val="C00000"/>
                </a:solidFill>
                <a:latin typeface="Avenir Book" panose="02000503020000020003" pitchFamily="2" charset="0"/>
              </a:rPr>
              <a:t>down arrow keys</a:t>
            </a:r>
            <a:r>
              <a:rPr lang="en-US" altLang="en-US" sz="2200" dirty="0">
                <a:solidFill>
                  <a:srgbClr val="C00000"/>
                </a:solidFill>
                <a:latin typeface="Avenir Book" panose="02000503020000020003" pitchFamily="2" charset="0"/>
              </a:rPr>
              <a:t> </a:t>
            </a:r>
            <a:r>
              <a:rPr lang="en-US" altLang="en-US" sz="2200" dirty="0">
                <a:latin typeface="Avenir Book" panose="02000503020000020003" pitchFamily="2" charset="0"/>
              </a:rPr>
              <a:t>scroll through your command history. You will probably want to keep different projects in different physical directories.</a:t>
            </a:r>
          </a:p>
          <a:p>
            <a:pPr marL="800100" lvl="1" indent="-342900" algn="just">
              <a:lnSpc>
                <a:spcPct val="80000"/>
              </a:lnSpc>
              <a:buFont typeface="Wingdings" pitchFamily="2" charset="2"/>
              <a:buChar char="§"/>
            </a:pPr>
            <a:endParaRPr lang="en-US" altLang="en-US" sz="2200" b="1" dirty="0">
              <a:latin typeface="Avenir Book" panose="02000503020000020003" pitchFamily="2" charset="0"/>
            </a:endParaRPr>
          </a:p>
          <a:p>
            <a:pPr marL="800100" lvl="1" indent="-342900" algn="just">
              <a:lnSpc>
                <a:spcPct val="80000"/>
              </a:lnSpc>
              <a:buFont typeface="Wingdings" pitchFamily="2" charset="2"/>
              <a:buChar char="§"/>
            </a:pPr>
            <a:r>
              <a:rPr lang="en-US" altLang="en-US" sz="2200" b="1" dirty="0">
                <a:latin typeface="Avenir Book" panose="02000503020000020003" pitchFamily="2" charset="0"/>
              </a:rPr>
              <a:t>R</a:t>
            </a:r>
            <a:r>
              <a:rPr lang="en-US" altLang="en-US" sz="2200" dirty="0">
                <a:latin typeface="Avenir Book" panose="02000503020000020003" pitchFamily="2" charset="0"/>
              </a:rPr>
              <a:t> gets confused if you use a path in your code like</a:t>
            </a:r>
            <a:br>
              <a:rPr lang="en-US" altLang="en-US" sz="2200" dirty="0">
                <a:latin typeface="Avenir Book" panose="02000503020000020003" pitchFamily="2" charset="0"/>
              </a:rPr>
            </a:br>
            <a:r>
              <a:rPr lang="en-US" altLang="en-US" sz="2200" dirty="0">
                <a:latin typeface="Avenir Book" panose="02000503020000020003" pitchFamily="2" charset="0"/>
              </a:rPr>
              <a:t>  </a:t>
            </a:r>
            <a:r>
              <a:rPr lang="en-US" altLang="en-US" sz="2200" i="1" dirty="0">
                <a:latin typeface="Avenir Book" panose="02000503020000020003" pitchFamily="2" charset="0"/>
              </a:rPr>
              <a:t>  </a:t>
            </a:r>
            <a:r>
              <a:rPr lang="en-US" altLang="en-US" sz="2200" i="1" dirty="0">
                <a:solidFill>
                  <a:srgbClr val="C00000"/>
                </a:solidFill>
                <a:latin typeface="Avenir Book" panose="02000503020000020003" pitchFamily="2" charset="0"/>
              </a:rPr>
              <a:t>   	c:\</a:t>
            </a:r>
            <a:r>
              <a:rPr lang="en-US" altLang="en-US" sz="2200" i="1" dirty="0" err="1">
                <a:solidFill>
                  <a:srgbClr val="C00000"/>
                </a:solidFill>
                <a:latin typeface="Avenir Book" panose="02000503020000020003" pitchFamily="2" charset="0"/>
              </a:rPr>
              <a:t>mydocuments</a:t>
            </a:r>
            <a:r>
              <a:rPr lang="en-US" altLang="en-US" sz="2200" i="1" dirty="0">
                <a:solidFill>
                  <a:srgbClr val="C00000"/>
                </a:solidFill>
                <a:latin typeface="Avenir Book" panose="02000503020000020003" pitchFamily="2" charset="0"/>
              </a:rPr>
              <a:t>\</a:t>
            </a:r>
            <a:r>
              <a:rPr lang="en-US" altLang="en-US" sz="2200" i="1" dirty="0" err="1">
                <a:solidFill>
                  <a:srgbClr val="C00000"/>
                </a:solidFill>
                <a:latin typeface="Avenir Book" panose="02000503020000020003" pitchFamily="2" charset="0"/>
              </a:rPr>
              <a:t>myfile.txt</a:t>
            </a:r>
            <a:endParaRPr lang="en-US" altLang="en-US" sz="2200" dirty="0">
              <a:solidFill>
                <a:srgbClr val="C00000"/>
              </a:solidFill>
              <a:latin typeface="Avenir Book" panose="02000503020000020003" pitchFamily="2" charset="0"/>
            </a:endParaRPr>
          </a:p>
          <a:p>
            <a:pPr marL="800100" lvl="1" indent="-342900" algn="l"/>
            <a:r>
              <a:rPr lang="en-US" altLang="en-US" sz="2200" dirty="0">
                <a:latin typeface="Avenir Book" panose="02000503020000020003" pitchFamily="2" charset="0"/>
              </a:rPr>
              <a:t>	This is because R sees "\" as an escape character. Instead, use </a:t>
            </a:r>
          </a:p>
          <a:p>
            <a:pPr marL="800100" lvl="1" indent="-342900" algn="l"/>
            <a:r>
              <a:rPr lang="en-US" altLang="en-US" sz="2200" i="1" dirty="0">
                <a:solidFill>
                  <a:srgbClr val="C00000"/>
                </a:solidFill>
                <a:latin typeface="Avenir Book" panose="02000503020000020003" pitchFamily="2" charset="0"/>
              </a:rPr>
              <a:t>			c:\\my documents\\</a:t>
            </a:r>
            <a:r>
              <a:rPr lang="en-US" altLang="en-US" sz="2200" i="1" dirty="0" err="1">
                <a:solidFill>
                  <a:srgbClr val="C00000"/>
                </a:solidFill>
                <a:latin typeface="Avenir Book" panose="02000503020000020003" pitchFamily="2" charset="0"/>
              </a:rPr>
              <a:t>myfile.txt</a:t>
            </a:r>
            <a:br>
              <a:rPr lang="en-US" altLang="en-US" sz="2200" dirty="0">
                <a:latin typeface="Avenir Book" panose="02000503020000020003" pitchFamily="2" charset="0"/>
              </a:rPr>
            </a:br>
            <a:r>
              <a:rPr lang="en-US" altLang="en-US" sz="2200" dirty="0">
                <a:latin typeface="Avenir Book" panose="02000503020000020003" pitchFamily="2" charset="0"/>
              </a:rPr>
              <a:t>    </a:t>
            </a:r>
            <a:r>
              <a:rPr lang="en-US" altLang="en-US" sz="2200" i="1" dirty="0">
                <a:latin typeface="Avenir Book" panose="02000503020000020003" pitchFamily="2" charset="0"/>
              </a:rPr>
              <a:t>  or</a:t>
            </a:r>
          </a:p>
          <a:p>
            <a:pPr marL="800100" lvl="1" indent="-342900" algn="l"/>
            <a:r>
              <a:rPr lang="en-US" altLang="en-US" sz="2200" i="1" dirty="0">
                <a:solidFill>
                  <a:srgbClr val="C00000"/>
                </a:solidFill>
                <a:latin typeface="Avenir Book" panose="02000503020000020003" pitchFamily="2" charset="0"/>
              </a:rPr>
              <a:t> 			c:/</a:t>
            </a:r>
            <a:r>
              <a:rPr lang="en-US" altLang="en-US" sz="2200" i="1" dirty="0" err="1">
                <a:solidFill>
                  <a:srgbClr val="C00000"/>
                </a:solidFill>
                <a:latin typeface="Avenir Book" panose="02000503020000020003" pitchFamily="2" charset="0"/>
              </a:rPr>
              <a:t>mydocuments</a:t>
            </a:r>
            <a:r>
              <a:rPr lang="en-US" altLang="en-US" sz="2200" i="1" dirty="0">
                <a:solidFill>
                  <a:srgbClr val="C00000"/>
                </a:solidFill>
                <a:latin typeface="Avenir Book" panose="02000503020000020003" pitchFamily="2" charset="0"/>
              </a:rPr>
              <a:t>/</a:t>
            </a:r>
            <a:r>
              <a:rPr lang="en-US" altLang="en-US" sz="2200" i="1" dirty="0" err="1">
                <a:solidFill>
                  <a:srgbClr val="C00000"/>
                </a:solidFill>
                <a:latin typeface="Avenir Book" panose="02000503020000020003" pitchFamily="2" charset="0"/>
              </a:rPr>
              <a:t>myfile.txt</a:t>
            </a:r>
            <a:br>
              <a:rPr lang="en-US" altLang="en-US" sz="2200" i="1" dirty="0">
                <a:latin typeface="Avenir Book" panose="02000503020000020003" pitchFamily="2" charset="0"/>
              </a:rPr>
            </a:br>
            <a:r>
              <a:rPr lang="en-US" altLang="en-US" sz="2200" dirty="0">
                <a:latin typeface="Avenir Book" panose="02000503020000020003" pitchFamily="2" charset="0"/>
              </a:rPr>
              <a:t>   </a:t>
            </a:r>
          </a:p>
          <a:p>
            <a:pPr marL="800100" lvl="1" indent="-342900" algn="just">
              <a:lnSpc>
                <a:spcPct val="80000"/>
              </a:lnSpc>
              <a:buFont typeface="Wingdings" pitchFamily="2" charset="2"/>
              <a:buChar char="§"/>
            </a:pPr>
            <a:endParaRPr lang="en-US" altLang="en-US" sz="2200" dirty="0">
              <a:latin typeface="Avenir Book" panose="02000503020000020003" pitchFamily="2" charset="0"/>
            </a:endParaRPr>
          </a:p>
          <a:p>
            <a:pPr marL="800100" lvl="1" indent="-342900" algn="just">
              <a:lnSpc>
                <a:spcPct val="80000"/>
              </a:lnSpc>
              <a:buFont typeface="Wingdings" pitchFamily="2" charset="2"/>
              <a:buChar char="§"/>
            </a:pPr>
            <a:endParaRPr lang="en-US" altLang="en-US" sz="2200" dirty="0">
              <a:latin typeface="Avenir Book" panose="02000503020000020003" pitchFamily="2" charset="0"/>
            </a:endParaRPr>
          </a:p>
          <a:p>
            <a:pPr marL="800100" lvl="1" indent="-342900" algn="just">
              <a:lnSpc>
                <a:spcPct val="80000"/>
              </a:lnSpc>
              <a:buFont typeface="Wingdings" pitchFamily="2" charset="2"/>
              <a:buChar char="§"/>
            </a:pPr>
            <a:endParaRPr lang="en-US" altLang="en-US" sz="2200" dirty="0">
              <a:latin typeface="Avenir Book" panose="02000503020000020003" pitchFamily="2" charset="0"/>
            </a:endParaRPr>
          </a:p>
          <a:p>
            <a:pPr marL="800100" lvl="1" indent="-342900" algn="just">
              <a:lnSpc>
                <a:spcPct val="80000"/>
              </a:lnSpc>
              <a:buFont typeface="Wingdings" pitchFamily="2" charset="2"/>
              <a:buChar char="§"/>
            </a:pPr>
            <a:endParaRPr lang="en-US" altLang="en-US" sz="22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Workspace</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1339248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460938" y="1435784"/>
            <a:ext cx="10373710" cy="4986037"/>
          </a:xfrm>
        </p:spPr>
        <p:txBody>
          <a:bodyPr>
            <a:noAutofit/>
          </a:bodyPr>
          <a:lstStyle/>
          <a:p>
            <a:pPr marL="800100" lvl="1" indent="-342900" algn="l">
              <a:buFont typeface="Wingdings" pitchFamily="2" charset="2"/>
              <a:buChar char="§"/>
            </a:pPr>
            <a:r>
              <a:rPr lang="en-US" altLang="en-US" sz="2400" dirty="0" err="1">
                <a:solidFill>
                  <a:srgbClr val="C00000"/>
                </a:solidFill>
                <a:latin typeface="Avenir Book" panose="02000503020000020003" pitchFamily="2" charset="0"/>
              </a:rPr>
              <a:t>getwd</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 print the current working directory </a:t>
            </a:r>
          </a:p>
          <a:p>
            <a:pPr marL="800100" lvl="1" indent="-342900" algn="l">
              <a:buFont typeface="Wingdings" pitchFamily="2" charset="2"/>
              <a:buChar char="§"/>
            </a:pPr>
            <a:endParaRPr lang="en-US" altLang="en-US" sz="2400" dirty="0">
              <a:latin typeface="Avenir Book" panose="02000503020000020003" pitchFamily="2" charset="0"/>
            </a:endParaRPr>
          </a:p>
          <a:p>
            <a:pPr marL="800100" lvl="1" indent="-342900" algn="l">
              <a:buFont typeface="Wingdings" pitchFamily="2" charset="2"/>
              <a:buChar char="§"/>
            </a:pPr>
            <a:r>
              <a:rPr lang="en-US" altLang="en-US" sz="2400" dirty="0">
                <a:solidFill>
                  <a:srgbClr val="C00000"/>
                </a:solidFill>
                <a:latin typeface="Avenir Book" panose="02000503020000020003" pitchFamily="2" charset="0"/>
              </a:rPr>
              <a:t>ls()  </a:t>
            </a:r>
            <a:r>
              <a:rPr lang="en-US" altLang="en-US" sz="2400" dirty="0">
                <a:latin typeface="Avenir Book" panose="02000503020000020003" pitchFamily="2" charset="0"/>
              </a:rPr>
              <a:t># list the objects in the current workspace</a:t>
            </a:r>
          </a:p>
          <a:p>
            <a:pPr marL="800100" lvl="1" indent="-342900" algn="l">
              <a:buFont typeface="Wingdings" pitchFamily="2" charset="2"/>
              <a:buChar char="§"/>
            </a:pPr>
            <a:endParaRPr lang="en-US" altLang="en-US" sz="2400" dirty="0">
              <a:latin typeface="Avenir Book" panose="02000503020000020003" pitchFamily="2" charset="0"/>
            </a:endParaRPr>
          </a:p>
          <a:p>
            <a:pPr marL="800100" lvl="1" indent="-342900" algn="l">
              <a:buFont typeface="Wingdings" pitchFamily="2" charset="2"/>
              <a:buChar char="§"/>
            </a:pPr>
            <a:r>
              <a:rPr lang="en-US" altLang="en-US" sz="2400" dirty="0" err="1">
                <a:latin typeface="Avenir Book" panose="02000503020000020003" pitchFamily="2" charset="0"/>
              </a:rPr>
              <a:t>setwd</a:t>
            </a:r>
            <a:r>
              <a:rPr lang="en-US" altLang="en-US" sz="2400" dirty="0">
                <a:latin typeface="Avenir Book" panose="02000503020000020003" pitchFamily="2" charset="0"/>
              </a:rPr>
              <a:t>(</a:t>
            </a:r>
            <a:r>
              <a:rPr lang="en-US" altLang="en-US" sz="2400" dirty="0" err="1">
                <a:latin typeface="Avenir Book" panose="02000503020000020003" pitchFamily="2" charset="0"/>
              </a:rPr>
              <a:t>mydirectory</a:t>
            </a:r>
            <a:r>
              <a:rPr lang="en-US" altLang="en-US" sz="2400" dirty="0">
                <a:latin typeface="Avenir Book" panose="02000503020000020003" pitchFamily="2" charset="0"/>
              </a:rPr>
              <a:t>)   # change to </a:t>
            </a:r>
            <a:r>
              <a:rPr lang="en-US" altLang="en-US" sz="2400" dirty="0" err="1">
                <a:latin typeface="Avenir Book" panose="02000503020000020003" pitchFamily="2" charset="0"/>
              </a:rPr>
              <a:t>mydirectory</a:t>
            </a:r>
            <a:endParaRPr lang="en-US" altLang="en-US" sz="2400" dirty="0">
              <a:latin typeface="Avenir Book" panose="02000503020000020003" pitchFamily="2" charset="0"/>
            </a:endParaRPr>
          </a:p>
          <a:p>
            <a:pPr marL="800100" lvl="1" indent="-342900" algn="l"/>
            <a:r>
              <a:rPr lang="en-US" altLang="en-US" sz="2400" dirty="0">
                <a:solidFill>
                  <a:srgbClr val="C00000"/>
                </a:solidFill>
                <a:latin typeface="Avenir Book" panose="02000503020000020003" pitchFamily="2" charset="0"/>
              </a:rPr>
              <a:t>	</a:t>
            </a:r>
            <a:r>
              <a:rPr lang="en-US" altLang="en-US" sz="2400" dirty="0" err="1">
                <a:solidFill>
                  <a:srgbClr val="C00000"/>
                </a:solidFill>
                <a:latin typeface="Avenir Book" panose="02000503020000020003" pitchFamily="2" charset="0"/>
              </a:rPr>
              <a:t>setwd</a:t>
            </a:r>
            <a:r>
              <a:rPr lang="en-US" altLang="en-US" sz="2400" dirty="0">
                <a:solidFill>
                  <a:srgbClr val="C00000"/>
                </a:solidFill>
                <a:latin typeface="Avenir Book" panose="02000503020000020003" pitchFamily="2" charset="0"/>
              </a:rPr>
              <a:t>("c:/docs/</a:t>
            </a:r>
            <a:r>
              <a:rPr lang="en-US" altLang="en-US" sz="2400" dirty="0" err="1">
                <a:solidFill>
                  <a:srgbClr val="C00000"/>
                </a:solidFill>
                <a:latin typeface="Avenir Book" panose="02000503020000020003" pitchFamily="2" charset="0"/>
              </a:rPr>
              <a:t>mydir</a:t>
            </a:r>
            <a:r>
              <a:rPr lang="en-US" altLang="en-US" sz="2400" dirty="0">
                <a:solidFill>
                  <a:srgbClr val="C00000"/>
                </a:solidFill>
                <a:latin typeface="Avenir Book" panose="02000503020000020003" pitchFamily="2" charset="0"/>
              </a:rPr>
              <a:t>")  </a:t>
            </a:r>
          </a:p>
          <a:p>
            <a:pPr marL="800100" lvl="1" indent="-342900" algn="l"/>
            <a:endParaRPr lang="en-US" altLang="en-US" sz="2400" dirty="0">
              <a:solidFill>
                <a:srgbClr val="C00000"/>
              </a:solidFill>
              <a:latin typeface="Avenir Book" panose="02000503020000020003" pitchFamily="2" charset="0"/>
            </a:endParaRPr>
          </a:p>
          <a:p>
            <a:pPr marL="800100" lvl="1" indent="-342900" algn="l">
              <a:buFont typeface="Wingdings" pitchFamily="2" charset="2"/>
              <a:buChar char="§"/>
            </a:pPr>
            <a:r>
              <a:rPr lang="en-US" altLang="en-US" sz="2400" dirty="0">
                <a:latin typeface="Avenir Book" panose="02000503020000020003" pitchFamily="2" charset="0"/>
              </a:rPr>
              <a:t># save your command history </a:t>
            </a:r>
            <a:br>
              <a:rPr lang="en-US" altLang="en-US" sz="2400" dirty="0">
                <a:latin typeface="Avenir Book" panose="02000503020000020003" pitchFamily="2" charset="0"/>
              </a:rPr>
            </a:br>
            <a:r>
              <a:rPr lang="en-US" altLang="en-US" sz="2400" dirty="0" err="1">
                <a:solidFill>
                  <a:srgbClr val="C00000"/>
                </a:solidFill>
                <a:latin typeface="Avenir Book" panose="02000503020000020003" pitchFamily="2" charset="0"/>
              </a:rPr>
              <a:t>savehistory</a:t>
            </a:r>
            <a:r>
              <a:rPr lang="en-US" altLang="en-US" sz="2400" dirty="0">
                <a:solidFill>
                  <a:srgbClr val="C00000"/>
                </a:solidFill>
                <a:latin typeface="Avenir Book" panose="02000503020000020003" pitchFamily="2" charset="0"/>
              </a:rPr>
              <a:t>(file="</a:t>
            </a:r>
            <a:r>
              <a:rPr lang="en-US" altLang="en-US" sz="2400" i="1" dirty="0" err="1">
                <a:solidFill>
                  <a:srgbClr val="C00000"/>
                </a:solidFill>
                <a:latin typeface="Avenir Book" panose="02000503020000020003" pitchFamily="2" charset="0"/>
              </a:rPr>
              <a:t>myfile</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 default is ".</a:t>
            </a:r>
            <a:r>
              <a:rPr lang="en-US" altLang="en-US" sz="2400" dirty="0" err="1">
                <a:latin typeface="Avenir Book" panose="02000503020000020003" pitchFamily="2" charset="0"/>
              </a:rPr>
              <a:t>Rhistory</a:t>
            </a:r>
            <a:r>
              <a:rPr lang="en-US" altLang="en-US" sz="2400" dirty="0">
                <a:latin typeface="Avenir Book" panose="02000503020000020003" pitchFamily="2" charset="0"/>
              </a:rPr>
              <a:t>" </a:t>
            </a:r>
          </a:p>
          <a:p>
            <a:pPr marL="800100" lvl="1" indent="-342900" algn="l">
              <a:buFont typeface="Wingdings" pitchFamily="2" charset="2"/>
              <a:buChar char="§"/>
            </a:pPr>
            <a:endParaRPr lang="en-US" altLang="en-US" sz="2400" dirty="0">
              <a:latin typeface="Avenir Book" panose="02000503020000020003" pitchFamily="2" charset="0"/>
            </a:endParaRPr>
          </a:p>
          <a:p>
            <a:pPr marL="800100" lvl="1" indent="-342900" algn="l">
              <a:buFont typeface="Wingdings" pitchFamily="2" charset="2"/>
              <a:buChar char="§"/>
            </a:pPr>
            <a:r>
              <a:rPr lang="en-US" altLang="en-US" sz="2400" dirty="0">
                <a:latin typeface="Avenir Book" panose="02000503020000020003" pitchFamily="2" charset="0"/>
              </a:rPr>
              <a:t># recall your command history </a:t>
            </a:r>
            <a:br>
              <a:rPr lang="en-US" altLang="en-US" sz="2400" dirty="0">
                <a:latin typeface="Avenir Book" panose="02000503020000020003" pitchFamily="2" charset="0"/>
              </a:rPr>
            </a:br>
            <a:r>
              <a:rPr lang="en-US" altLang="en-US" sz="2400" dirty="0" err="1">
                <a:solidFill>
                  <a:srgbClr val="C00000"/>
                </a:solidFill>
                <a:latin typeface="Avenir Book" panose="02000503020000020003" pitchFamily="2" charset="0"/>
              </a:rPr>
              <a:t>loadhistory</a:t>
            </a:r>
            <a:r>
              <a:rPr lang="en-US" altLang="en-US" sz="2400" dirty="0">
                <a:solidFill>
                  <a:srgbClr val="C00000"/>
                </a:solidFill>
                <a:latin typeface="Avenir Book" panose="02000503020000020003" pitchFamily="2" charset="0"/>
              </a:rPr>
              <a:t>(file="</a:t>
            </a:r>
            <a:r>
              <a:rPr lang="en-US" altLang="en-US" sz="2400" i="1" dirty="0" err="1">
                <a:solidFill>
                  <a:srgbClr val="C00000"/>
                </a:solidFill>
                <a:latin typeface="Avenir Book" panose="02000503020000020003" pitchFamily="2" charset="0"/>
              </a:rPr>
              <a:t>myfile</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 default is ".</a:t>
            </a:r>
            <a:r>
              <a:rPr lang="en-US" altLang="en-US" sz="2400" dirty="0" err="1">
                <a:latin typeface="Avenir Book" panose="02000503020000020003" pitchFamily="2" charset="0"/>
              </a:rPr>
              <a:t>Rhistory</a:t>
            </a:r>
            <a:r>
              <a:rPr lang="en-US" altLang="en-US" sz="2400" dirty="0">
                <a:latin typeface="Avenir Book" panose="02000503020000020003" pitchFamily="2" charset="0"/>
              </a:rPr>
              <a:t>“</a:t>
            </a:r>
          </a:p>
          <a:p>
            <a:pPr marL="800100" lvl="1" indent="-342900" algn="l"/>
            <a:endParaRPr lang="en-US" altLang="en-US" sz="2400" dirty="0">
              <a:solidFill>
                <a:srgbClr val="C00000"/>
              </a:solidFill>
              <a:latin typeface="Avenir Book" panose="02000503020000020003" pitchFamily="2" charset="0"/>
            </a:endParaRPr>
          </a:p>
          <a:p>
            <a:pPr marL="800100" lvl="1" indent="-342900" algn="l"/>
            <a:endParaRPr lang="en-US" altLang="en-US" sz="2400" dirty="0">
              <a:solidFill>
                <a:srgbClr val="C00000"/>
              </a:solidFill>
              <a:latin typeface="Avenir Book" panose="02000503020000020003" pitchFamily="2" charset="0"/>
            </a:endParaRPr>
          </a:p>
          <a:p>
            <a:pPr marL="800100" lvl="1" indent="-342900" algn="l"/>
            <a:endParaRPr lang="en-US" altLang="en-US" sz="2400" dirty="0">
              <a:solidFill>
                <a:srgbClr val="C00000"/>
              </a:solidFill>
              <a:latin typeface="Avenir Book" panose="02000503020000020003" pitchFamily="2" charset="0"/>
            </a:endParaRPr>
          </a:p>
          <a:p>
            <a:pPr marL="800100" lvl="1" indent="-342900" algn="l"/>
            <a:endParaRPr lang="en-US" altLang="en-US" sz="2400" dirty="0">
              <a:solidFill>
                <a:srgbClr val="C00000"/>
              </a:solidFill>
              <a:latin typeface="Avenir Book" panose="02000503020000020003" pitchFamily="2" charset="0"/>
            </a:endParaRPr>
          </a:p>
          <a:p>
            <a:pPr marL="800100" lvl="1" indent="-342900" algn="l"/>
            <a:endParaRPr lang="en-US" altLang="en-US" sz="2400" dirty="0">
              <a:solidFill>
                <a:srgbClr val="C00000"/>
              </a:solidFill>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995496-B979-6F41-B605-59AB1B25EF1E}"/>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Workspace</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85068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16717" y="2960996"/>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2346985" y="3072089"/>
            <a:ext cx="7498029" cy="769441"/>
          </a:xfrm>
          <a:prstGeom prst="rect">
            <a:avLst/>
          </a:prstGeom>
          <a:noFill/>
        </p:spPr>
        <p:txBody>
          <a:bodyPr wrap="square" rtlCol="0">
            <a:spAutoFit/>
          </a:bodyPr>
          <a:lstStyle/>
          <a:p>
            <a:pPr algn="ctr"/>
            <a:r>
              <a:rPr lang="en-US" sz="4400" b="1" dirty="0">
                <a:solidFill>
                  <a:schemeClr val="bg1"/>
                </a:solidFill>
                <a:latin typeface="Avenir Book" panose="02000503020000020003" pitchFamily="2" charset="0"/>
              </a:rPr>
              <a:t>About the instructor</a:t>
            </a:r>
          </a:p>
        </p:txBody>
      </p:sp>
    </p:spTree>
    <p:extLst>
      <p:ext uri="{BB962C8B-B14F-4D97-AF65-F5344CB8AC3E}">
        <p14:creationId xmlns:p14="http://schemas.microsoft.com/office/powerpoint/2010/main" val="731184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9144000" cy="3986431"/>
          </a:xfrm>
        </p:spPr>
        <p:txBody>
          <a:bodyPr>
            <a:noAutofit/>
          </a:bodyPr>
          <a:lstStyle/>
          <a:p>
            <a:pPr marL="800100" lvl="1" indent="-342900" algn="l">
              <a:buFont typeface="Wingdings" pitchFamily="2" charset="2"/>
              <a:buChar char="§"/>
            </a:pPr>
            <a:r>
              <a:rPr lang="en-US" altLang="en-US" sz="2400" dirty="0">
                <a:latin typeface="Avenir Book" panose="02000503020000020003" pitchFamily="2" charset="0"/>
              </a:rPr>
              <a:t>#view and set options for the session</a:t>
            </a:r>
            <a:br>
              <a:rPr lang="en-US" altLang="en-US" sz="2400" dirty="0">
                <a:latin typeface="Avenir Book" panose="02000503020000020003" pitchFamily="2" charset="0"/>
              </a:rPr>
            </a:br>
            <a:r>
              <a:rPr lang="en-US" altLang="en-US" sz="2400" dirty="0">
                <a:solidFill>
                  <a:srgbClr val="C00000"/>
                </a:solidFill>
                <a:latin typeface="Avenir Book" panose="02000503020000020003" pitchFamily="2" charset="0"/>
              </a:rPr>
              <a:t>help(options) </a:t>
            </a:r>
            <a:r>
              <a:rPr lang="en-US" altLang="en-US" sz="2400" dirty="0">
                <a:latin typeface="Avenir Book" panose="02000503020000020003" pitchFamily="2" charset="0"/>
              </a:rPr>
              <a:t># learn about available options</a:t>
            </a:r>
          </a:p>
          <a:p>
            <a:pPr marL="800100" lvl="1" indent="-342900" algn="l">
              <a:buFont typeface="Wingdings" pitchFamily="2" charset="2"/>
              <a:buChar char="§"/>
            </a:pPr>
            <a:endParaRPr lang="en-US" altLang="en-US" sz="2400" dirty="0">
              <a:latin typeface="Avenir Book" panose="02000503020000020003" pitchFamily="2" charset="0"/>
            </a:endParaRPr>
          </a:p>
          <a:p>
            <a:pPr marL="800100" lvl="1" indent="-342900" algn="l">
              <a:buFont typeface="Wingdings" pitchFamily="2" charset="2"/>
              <a:buChar char="§"/>
            </a:pPr>
            <a:r>
              <a:rPr lang="en-US" altLang="en-US" sz="2400" dirty="0">
                <a:latin typeface="Avenir Book" panose="02000503020000020003" pitchFamily="2" charset="0"/>
              </a:rPr>
              <a:t>options() # view current option settings</a:t>
            </a:r>
            <a:br>
              <a:rPr lang="en-US" altLang="en-US" sz="2400" dirty="0">
                <a:latin typeface="Avenir Book" panose="02000503020000020003" pitchFamily="2" charset="0"/>
              </a:rPr>
            </a:br>
            <a:r>
              <a:rPr lang="en-US" altLang="en-US" sz="2400" dirty="0">
                <a:solidFill>
                  <a:srgbClr val="C00000"/>
                </a:solidFill>
                <a:latin typeface="Avenir Book" panose="02000503020000020003" pitchFamily="2" charset="0"/>
              </a:rPr>
              <a:t>options(digits=3) </a:t>
            </a:r>
            <a:r>
              <a:rPr lang="en-US" altLang="en-US" sz="2400" dirty="0">
                <a:latin typeface="Avenir Book" panose="02000503020000020003" pitchFamily="2" charset="0"/>
              </a:rPr>
              <a:t># number of digits to print on output </a:t>
            </a:r>
          </a:p>
          <a:p>
            <a:pPr lvl="1" algn="l"/>
            <a:endParaRPr lang="en-US" altLang="en-US" sz="2400" dirty="0">
              <a:latin typeface="Avenir Book" panose="02000503020000020003" pitchFamily="2" charset="0"/>
            </a:endParaRPr>
          </a:p>
          <a:p>
            <a:pPr marL="800100" lvl="1" indent="-342900" algn="l">
              <a:buFont typeface="Wingdings" pitchFamily="2" charset="2"/>
              <a:buChar char="§"/>
            </a:pPr>
            <a:r>
              <a:rPr lang="en-US" altLang="en-US" sz="2400" dirty="0">
                <a:latin typeface="Avenir Book" panose="02000503020000020003" pitchFamily="2" charset="0"/>
              </a:rPr>
              <a:t># work with your previous commands</a:t>
            </a:r>
            <a:br>
              <a:rPr lang="en-US" altLang="en-US" sz="2400" dirty="0">
                <a:latin typeface="Avenir Book" panose="02000503020000020003" pitchFamily="2" charset="0"/>
              </a:rPr>
            </a:br>
            <a:r>
              <a:rPr lang="en-US" altLang="en-US" sz="2400" dirty="0">
                <a:solidFill>
                  <a:srgbClr val="C00000"/>
                </a:solidFill>
                <a:latin typeface="Avenir Book" panose="02000503020000020003" pitchFamily="2" charset="0"/>
              </a:rPr>
              <a:t>history() </a:t>
            </a:r>
            <a:r>
              <a:rPr lang="en-US" altLang="en-US" sz="2400" dirty="0">
                <a:latin typeface="Avenir Book" panose="02000503020000020003" pitchFamily="2" charset="0"/>
              </a:rPr>
              <a:t># display last 25 commands</a:t>
            </a:r>
            <a:br>
              <a:rPr lang="en-US" altLang="en-US" sz="2400" dirty="0">
                <a:latin typeface="Avenir Book" panose="02000503020000020003" pitchFamily="2" charset="0"/>
              </a:rPr>
            </a:br>
            <a:r>
              <a:rPr lang="en-US" altLang="en-US" sz="2400" dirty="0">
                <a:solidFill>
                  <a:srgbClr val="C00000"/>
                </a:solidFill>
                <a:latin typeface="Avenir Book" panose="02000503020000020003" pitchFamily="2" charset="0"/>
              </a:rPr>
              <a:t>history(</a:t>
            </a:r>
            <a:r>
              <a:rPr lang="en-US" altLang="en-US" sz="2400" dirty="0" err="1">
                <a:solidFill>
                  <a:srgbClr val="C00000"/>
                </a:solidFill>
                <a:latin typeface="Avenir Book" panose="02000503020000020003" pitchFamily="2" charset="0"/>
              </a:rPr>
              <a:t>max.show</a:t>
            </a:r>
            <a:r>
              <a:rPr lang="en-US" altLang="en-US" sz="2400" dirty="0">
                <a:solidFill>
                  <a:srgbClr val="C00000"/>
                </a:solidFill>
                <a:latin typeface="Avenir Book" panose="02000503020000020003" pitchFamily="2" charset="0"/>
              </a:rPr>
              <a:t>=Inf) </a:t>
            </a:r>
            <a:r>
              <a:rPr lang="en-US" altLang="en-US" sz="2400" dirty="0">
                <a:latin typeface="Avenir Book" panose="02000503020000020003" pitchFamily="2" charset="0"/>
              </a:rPr>
              <a:t># display all previous commands</a:t>
            </a:r>
            <a:br>
              <a:rPr lang="en-US" altLang="en-US" sz="2400" dirty="0">
                <a:latin typeface="Avenir Book" panose="02000503020000020003" pitchFamily="2" charset="0"/>
              </a:rPr>
            </a:br>
            <a:endParaRPr lang="en-US" altLang="en-US" sz="24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6DE906D-02C4-174B-A64E-1645E4084A6B}"/>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Workspace</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63984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9816662" cy="3986431"/>
          </a:xfrm>
        </p:spPr>
        <p:txBody>
          <a:bodyPr>
            <a:noAutofit/>
          </a:bodyPr>
          <a:lstStyle/>
          <a:p>
            <a:pPr marL="800100" lvl="1" indent="-342900" algn="just">
              <a:buFont typeface="Wingdings" pitchFamily="2" charset="2"/>
              <a:buChar char="§"/>
            </a:pPr>
            <a:r>
              <a:rPr lang="en-US" altLang="en-US" sz="2400" dirty="0">
                <a:latin typeface="Avenir Book" panose="02000503020000020003" pitchFamily="2" charset="0"/>
              </a:rPr>
              <a:t>Once </a:t>
            </a:r>
            <a:r>
              <a:rPr lang="en-US" altLang="en-US" sz="2400" b="1" dirty="0">
                <a:latin typeface="Avenir Book" panose="02000503020000020003" pitchFamily="2" charset="0"/>
              </a:rPr>
              <a:t>R</a:t>
            </a:r>
            <a:r>
              <a:rPr lang="en-US" altLang="en-US" sz="2400" dirty="0">
                <a:latin typeface="Avenir Book" panose="02000503020000020003" pitchFamily="2" charset="0"/>
              </a:rPr>
              <a:t> is installed, there is a comprehensive built-in help system. At the program's command prompt, you can use any of the following:</a:t>
            </a:r>
          </a:p>
          <a:p>
            <a:pPr lvl="1" algn="l"/>
            <a:r>
              <a:rPr lang="en-US" altLang="en-US" sz="2400" dirty="0">
                <a:latin typeface="Avenir Book" panose="02000503020000020003" pitchFamily="2" charset="0"/>
              </a:rPr>
              <a:t>		</a:t>
            </a:r>
            <a:r>
              <a:rPr lang="en-US" altLang="en-US" sz="2400" dirty="0" err="1">
                <a:solidFill>
                  <a:srgbClr val="C00000"/>
                </a:solidFill>
                <a:latin typeface="Avenir Book" panose="02000503020000020003" pitchFamily="2" charset="0"/>
              </a:rPr>
              <a:t>help.start</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 general help</a:t>
            </a:r>
            <a:br>
              <a:rPr lang="en-US" altLang="en-US" sz="2400" dirty="0">
                <a:latin typeface="Avenir Book" panose="02000503020000020003" pitchFamily="2" charset="0"/>
              </a:rPr>
            </a:br>
            <a:r>
              <a:rPr lang="en-US" altLang="en-US" sz="2400" dirty="0">
                <a:latin typeface="Avenir Book" panose="02000503020000020003" pitchFamily="2" charset="0"/>
              </a:rPr>
              <a:t>		</a:t>
            </a:r>
            <a:r>
              <a:rPr lang="en-US" altLang="en-US" sz="2400" dirty="0">
                <a:solidFill>
                  <a:srgbClr val="C00000"/>
                </a:solidFill>
                <a:latin typeface="Avenir Book" panose="02000503020000020003" pitchFamily="2" charset="0"/>
              </a:rPr>
              <a:t>help(</a:t>
            </a:r>
            <a:r>
              <a:rPr lang="en-US" altLang="en-US" sz="2400" i="1" dirty="0">
                <a:solidFill>
                  <a:srgbClr val="C00000"/>
                </a:solidFill>
                <a:latin typeface="Avenir Book" panose="02000503020000020003" pitchFamily="2" charset="0"/>
              </a:rPr>
              <a:t>foo</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 help about function </a:t>
            </a:r>
            <a:r>
              <a:rPr lang="en-US" altLang="en-US" sz="2400" i="1" dirty="0">
                <a:latin typeface="Avenir Book" panose="02000503020000020003" pitchFamily="2" charset="0"/>
              </a:rPr>
              <a:t>foo</a:t>
            </a:r>
            <a:br>
              <a:rPr lang="en-US" altLang="en-US" sz="2400" dirty="0">
                <a:latin typeface="Avenir Book" panose="02000503020000020003" pitchFamily="2" charset="0"/>
              </a:rPr>
            </a:br>
            <a:r>
              <a:rPr lang="en-US" altLang="en-US" sz="2400" dirty="0">
                <a:latin typeface="Avenir Book" panose="02000503020000020003" pitchFamily="2" charset="0"/>
              </a:rPr>
              <a:t>		</a:t>
            </a:r>
            <a:r>
              <a:rPr lang="en-US" altLang="en-US" sz="2400" dirty="0">
                <a:solidFill>
                  <a:srgbClr val="C00000"/>
                </a:solidFill>
                <a:latin typeface="Avenir Book" panose="02000503020000020003" pitchFamily="2" charset="0"/>
              </a:rPr>
              <a:t>?</a:t>
            </a:r>
            <a:r>
              <a:rPr lang="en-US" altLang="en-US" sz="2400" i="1" dirty="0">
                <a:solidFill>
                  <a:srgbClr val="C00000"/>
                </a:solidFill>
                <a:latin typeface="Avenir Book" panose="02000503020000020003" pitchFamily="2" charset="0"/>
              </a:rPr>
              <a:t>foo</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 same thing </a:t>
            </a:r>
            <a:br>
              <a:rPr lang="en-US" altLang="en-US" sz="2400" dirty="0">
                <a:latin typeface="Avenir Book" panose="02000503020000020003" pitchFamily="2" charset="0"/>
              </a:rPr>
            </a:br>
            <a:r>
              <a:rPr lang="en-US" altLang="en-US" sz="2400" dirty="0">
                <a:latin typeface="Avenir Book" panose="02000503020000020003" pitchFamily="2" charset="0"/>
              </a:rPr>
              <a:t>		</a:t>
            </a:r>
            <a:r>
              <a:rPr lang="en-US" altLang="en-US" sz="2400" dirty="0">
                <a:solidFill>
                  <a:srgbClr val="C00000"/>
                </a:solidFill>
                <a:latin typeface="Avenir Book" panose="02000503020000020003" pitchFamily="2" charset="0"/>
              </a:rPr>
              <a:t>apropos("</a:t>
            </a:r>
            <a:r>
              <a:rPr lang="en-US" altLang="en-US" sz="2400" i="1" dirty="0">
                <a:solidFill>
                  <a:srgbClr val="C00000"/>
                </a:solidFill>
                <a:latin typeface="Avenir Book" panose="02000503020000020003" pitchFamily="2" charset="0"/>
              </a:rPr>
              <a:t>foo</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 list all function containing string foo</a:t>
            </a:r>
            <a:br>
              <a:rPr lang="en-US" altLang="en-US" sz="2400" dirty="0">
                <a:latin typeface="Avenir Book" panose="02000503020000020003" pitchFamily="2" charset="0"/>
              </a:rPr>
            </a:br>
            <a:r>
              <a:rPr lang="en-US" altLang="en-US" sz="2400" dirty="0">
                <a:latin typeface="Avenir Book" panose="02000503020000020003" pitchFamily="2" charset="0"/>
              </a:rPr>
              <a:t>		</a:t>
            </a:r>
            <a:r>
              <a:rPr lang="en-US" altLang="en-US" sz="2400" dirty="0">
                <a:solidFill>
                  <a:srgbClr val="C00000"/>
                </a:solidFill>
                <a:latin typeface="Avenir Book" panose="02000503020000020003" pitchFamily="2" charset="0"/>
              </a:rPr>
              <a:t>example(</a:t>
            </a:r>
            <a:r>
              <a:rPr lang="en-US" altLang="en-US" sz="2400" i="1" dirty="0">
                <a:solidFill>
                  <a:srgbClr val="C00000"/>
                </a:solidFill>
                <a:latin typeface="Avenir Book" panose="02000503020000020003" pitchFamily="2" charset="0"/>
              </a:rPr>
              <a:t>foo</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 show an example of function </a:t>
            </a:r>
            <a:r>
              <a:rPr lang="en-US" altLang="en-US" sz="2400" i="1" dirty="0">
                <a:latin typeface="Avenir Book" panose="02000503020000020003" pitchFamily="2" charset="0"/>
              </a:rPr>
              <a:t>foo</a:t>
            </a:r>
            <a:r>
              <a:rPr lang="en-US" altLang="en-US" sz="2400" dirty="0">
                <a:latin typeface="Avenir Book" panose="02000503020000020003" pitchFamily="2" charset="0"/>
              </a:rPr>
              <a:t> </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Help</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1570989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9144000" cy="3986431"/>
          </a:xfrm>
        </p:spPr>
        <p:txBody>
          <a:bodyPr>
            <a:noAutofit/>
          </a:bodyPr>
          <a:lstStyle/>
          <a:p>
            <a:pPr marL="800100" lvl="1" indent="-342900" algn="l">
              <a:buFont typeface="Wingdings" pitchFamily="2" charset="2"/>
              <a:buChar char="§"/>
            </a:pPr>
            <a:r>
              <a:rPr lang="en-US" altLang="en-US" sz="2400" dirty="0">
                <a:latin typeface="Avenir Book" panose="02000503020000020003" pitchFamily="2" charset="0"/>
              </a:rPr>
              <a:t># search for foo in help manuals and archived mailing lists</a:t>
            </a:r>
            <a:br>
              <a:rPr lang="en-US" altLang="en-US" sz="2400" dirty="0">
                <a:latin typeface="Avenir Book" panose="02000503020000020003" pitchFamily="2" charset="0"/>
              </a:rPr>
            </a:br>
            <a:r>
              <a:rPr lang="en-US" altLang="en-US" sz="2400" dirty="0">
                <a:latin typeface="Avenir Book" panose="02000503020000020003" pitchFamily="2" charset="0"/>
              </a:rPr>
              <a:t>		</a:t>
            </a:r>
            <a:r>
              <a:rPr lang="en-US" altLang="en-US" sz="2400" dirty="0" err="1">
                <a:solidFill>
                  <a:srgbClr val="C00000"/>
                </a:solidFill>
                <a:latin typeface="Avenir Book" panose="02000503020000020003" pitchFamily="2" charset="0"/>
              </a:rPr>
              <a:t>RSiteSearch</a:t>
            </a:r>
            <a:r>
              <a:rPr lang="en-US" altLang="en-US" sz="2400" dirty="0">
                <a:solidFill>
                  <a:srgbClr val="C00000"/>
                </a:solidFill>
                <a:latin typeface="Avenir Book" panose="02000503020000020003" pitchFamily="2" charset="0"/>
              </a:rPr>
              <a:t>("</a:t>
            </a:r>
            <a:r>
              <a:rPr lang="en-US" altLang="en-US" sz="2400" i="1" dirty="0">
                <a:solidFill>
                  <a:srgbClr val="C00000"/>
                </a:solidFill>
                <a:latin typeface="Avenir Book" panose="02000503020000020003" pitchFamily="2" charset="0"/>
              </a:rPr>
              <a:t>foo</a:t>
            </a:r>
            <a:r>
              <a:rPr lang="en-US" altLang="en-US" sz="2400" dirty="0">
                <a:solidFill>
                  <a:srgbClr val="C00000"/>
                </a:solidFill>
                <a:latin typeface="Avenir Book" panose="02000503020000020003" pitchFamily="2" charset="0"/>
              </a:rPr>
              <a:t>") </a:t>
            </a:r>
          </a:p>
          <a:p>
            <a:pPr lvl="1" algn="l"/>
            <a:endParaRPr lang="en-US" altLang="en-US" sz="2400" dirty="0">
              <a:latin typeface="Avenir Book" panose="02000503020000020003" pitchFamily="2" charset="0"/>
            </a:endParaRPr>
          </a:p>
          <a:p>
            <a:pPr marL="800100" lvl="1" indent="-342900" algn="l">
              <a:buFont typeface="Wingdings" pitchFamily="2" charset="2"/>
              <a:buChar char="§"/>
            </a:pPr>
            <a:r>
              <a:rPr lang="en-US" altLang="en-US" sz="2400" dirty="0">
                <a:latin typeface="Avenir Book" panose="02000503020000020003" pitchFamily="2" charset="0"/>
              </a:rPr>
              <a:t># get vignettes on using installed packages</a:t>
            </a:r>
            <a:br>
              <a:rPr lang="en-US" altLang="en-US" sz="2400" dirty="0">
                <a:latin typeface="Avenir Book" panose="02000503020000020003" pitchFamily="2" charset="0"/>
              </a:rPr>
            </a:br>
            <a:r>
              <a:rPr lang="en-US" altLang="en-US" sz="2400" dirty="0">
                <a:latin typeface="Avenir Book" panose="02000503020000020003" pitchFamily="2" charset="0"/>
              </a:rPr>
              <a:t>		</a:t>
            </a:r>
            <a:r>
              <a:rPr lang="en-US" altLang="en-US" sz="2400" dirty="0">
                <a:solidFill>
                  <a:srgbClr val="C00000"/>
                </a:solidFill>
                <a:latin typeface="Avenir Book" panose="02000503020000020003" pitchFamily="2" charset="0"/>
              </a:rPr>
              <a:t>vignette()  </a:t>
            </a:r>
            <a:r>
              <a:rPr lang="en-US" altLang="en-US" sz="2400" dirty="0">
                <a:latin typeface="Avenir Book" panose="02000503020000020003" pitchFamily="2" charset="0"/>
              </a:rPr>
              <a:t>    # show available </a:t>
            </a:r>
            <a:r>
              <a:rPr lang="en-US" altLang="en-US" sz="2400" dirty="0" err="1">
                <a:latin typeface="Avenir Book" panose="02000503020000020003" pitchFamily="2" charset="0"/>
              </a:rPr>
              <a:t>vingettes</a:t>
            </a:r>
            <a:br>
              <a:rPr lang="en-US" altLang="en-US" sz="2400" dirty="0">
                <a:latin typeface="Avenir Book" panose="02000503020000020003" pitchFamily="2" charset="0"/>
              </a:rPr>
            </a:br>
            <a:r>
              <a:rPr lang="en-US" altLang="en-US" sz="2400" dirty="0">
                <a:latin typeface="Avenir Book" panose="02000503020000020003" pitchFamily="2" charset="0"/>
              </a:rPr>
              <a:t>		</a:t>
            </a:r>
            <a:r>
              <a:rPr lang="en-US" altLang="en-US" sz="2400" dirty="0">
                <a:solidFill>
                  <a:srgbClr val="C00000"/>
                </a:solidFill>
                <a:latin typeface="Avenir Book" panose="02000503020000020003" pitchFamily="2" charset="0"/>
              </a:rPr>
              <a:t>vignette("</a:t>
            </a:r>
            <a:r>
              <a:rPr lang="en-US" altLang="en-US" sz="2400" i="1" dirty="0">
                <a:solidFill>
                  <a:srgbClr val="C00000"/>
                </a:solidFill>
                <a:latin typeface="Avenir Book" panose="02000503020000020003" pitchFamily="2" charset="0"/>
              </a:rPr>
              <a:t>foo</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 show specific vignette </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7FF48D7-D082-284A-AD50-B7D37E652A37}"/>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Help</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123471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671144" y="1773236"/>
            <a:ext cx="9144000" cy="3986431"/>
          </a:xfrm>
        </p:spPr>
        <p:txBody>
          <a:bodyPr>
            <a:noAutofit/>
          </a:bodyPr>
          <a:lstStyle/>
          <a:p>
            <a:pPr marL="800100" lvl="1" indent="-342900" algn="just">
              <a:buFont typeface="Wingdings" pitchFamily="2" charset="2"/>
              <a:buChar char="§"/>
            </a:pPr>
            <a:r>
              <a:rPr lang="en-US" altLang="en-US" sz="2400" b="1" dirty="0">
                <a:latin typeface="Avenir Book" panose="02000503020000020003" pitchFamily="2" charset="0"/>
              </a:rPr>
              <a:t>R</a:t>
            </a:r>
            <a:r>
              <a:rPr lang="en-US" altLang="en-US" sz="2400" dirty="0">
                <a:latin typeface="Avenir Book" panose="02000503020000020003" pitchFamily="2" charset="0"/>
              </a:rPr>
              <a:t> comes with a number of sample datasets that you can experiment with. Type </a:t>
            </a:r>
          </a:p>
          <a:p>
            <a:pPr marL="800100" lvl="1" indent="-342900" algn="just"/>
            <a:r>
              <a:rPr lang="en-US" altLang="en-US" sz="2400" b="1" dirty="0">
                <a:latin typeface="Avenir Book" panose="02000503020000020003" pitchFamily="2" charset="0"/>
              </a:rPr>
              <a:t>			</a:t>
            </a:r>
            <a:r>
              <a:rPr lang="en-US" altLang="en-US" sz="2400" b="1" dirty="0">
                <a:solidFill>
                  <a:srgbClr val="C00000"/>
                </a:solidFill>
                <a:latin typeface="Avenir Book" panose="02000503020000020003" pitchFamily="2" charset="0"/>
              </a:rPr>
              <a:t>&gt; data( )</a:t>
            </a:r>
          </a:p>
          <a:p>
            <a:pPr marL="800100" lvl="1" indent="-342900" algn="just"/>
            <a:r>
              <a:rPr lang="en-US" altLang="en-US" sz="2400" dirty="0">
                <a:latin typeface="Avenir Book" panose="02000503020000020003" pitchFamily="2" charset="0"/>
              </a:rPr>
              <a:t> to see the available datasets. The results will depend on which </a:t>
            </a:r>
            <a:r>
              <a:rPr lang="en-US" altLang="en-US" sz="2400" dirty="0">
                <a:latin typeface="Avenir Book" panose="02000503020000020003" pitchFamily="2" charset="0"/>
                <a:hlinkClick r:id="rId2"/>
              </a:rPr>
              <a:t>packages</a:t>
            </a:r>
            <a:r>
              <a:rPr lang="en-US" altLang="en-US" sz="2400" dirty="0">
                <a:latin typeface="Avenir Book" panose="02000503020000020003" pitchFamily="2" charset="0"/>
              </a:rPr>
              <a:t> you have loaded. Type </a:t>
            </a:r>
          </a:p>
          <a:p>
            <a:pPr marL="800100" lvl="1" indent="-342900" algn="just"/>
            <a:r>
              <a:rPr lang="en-US" altLang="en-US" sz="2400" b="1" dirty="0">
                <a:latin typeface="Avenir Book" panose="02000503020000020003" pitchFamily="2" charset="0"/>
              </a:rPr>
              <a:t>			</a:t>
            </a:r>
            <a:r>
              <a:rPr lang="en-US" altLang="en-US" sz="2400" b="1" dirty="0">
                <a:solidFill>
                  <a:srgbClr val="C00000"/>
                </a:solidFill>
                <a:latin typeface="Avenir Book" panose="02000503020000020003" pitchFamily="2" charset="0"/>
              </a:rPr>
              <a:t>help(</a:t>
            </a:r>
            <a:r>
              <a:rPr lang="en-US" altLang="en-US" sz="2400" i="1" dirty="0" err="1">
                <a:solidFill>
                  <a:srgbClr val="C00000"/>
                </a:solidFill>
                <a:latin typeface="Avenir Book" panose="02000503020000020003" pitchFamily="2" charset="0"/>
              </a:rPr>
              <a:t>datasetname</a:t>
            </a:r>
            <a:r>
              <a:rPr lang="en-US" altLang="en-US" sz="2400" b="1" dirty="0">
                <a:solidFill>
                  <a:srgbClr val="C00000"/>
                </a:solidFill>
                <a:latin typeface="Avenir Book" panose="02000503020000020003" pitchFamily="2" charset="0"/>
              </a:rPr>
              <a:t>)</a:t>
            </a:r>
            <a:r>
              <a:rPr lang="en-US" altLang="en-US" sz="2400" dirty="0">
                <a:solidFill>
                  <a:srgbClr val="C00000"/>
                </a:solidFill>
                <a:latin typeface="Avenir Book" panose="02000503020000020003" pitchFamily="2" charset="0"/>
              </a:rPr>
              <a:t> </a:t>
            </a:r>
          </a:p>
          <a:p>
            <a:pPr marL="800100" lvl="1" indent="-342900" algn="just"/>
            <a:r>
              <a:rPr lang="en-US" altLang="en-US" sz="2400" dirty="0">
                <a:latin typeface="Avenir Book" panose="02000503020000020003" pitchFamily="2" charset="0"/>
              </a:rPr>
              <a:t>for details on a sample dataset. </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Datasets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4025490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523998" y="2088547"/>
            <a:ext cx="9144000" cy="3986431"/>
          </a:xfrm>
        </p:spPr>
        <p:txBody>
          <a:bodyPr>
            <a:noAutofit/>
          </a:bodyPr>
          <a:lstStyle/>
          <a:p>
            <a:pPr marL="800100" lvl="1" indent="-342900" algn="just">
              <a:lnSpc>
                <a:spcPct val="80000"/>
              </a:lnSpc>
              <a:buFont typeface="Wingdings" pitchFamily="2" charset="2"/>
              <a:buChar char="§"/>
            </a:pPr>
            <a:r>
              <a:rPr lang="en-US" altLang="en-US" sz="2400" dirty="0">
                <a:latin typeface="Avenir Book" panose="02000503020000020003" pitchFamily="2" charset="0"/>
              </a:rPr>
              <a:t>One of the strengths of R is that the system can easily be extended. The system allows you to write new functions and package those functions in a so called `</a:t>
            </a:r>
            <a:r>
              <a:rPr lang="en-US" altLang="en-US" sz="2400" dirty="0">
                <a:solidFill>
                  <a:srgbClr val="C00000"/>
                </a:solidFill>
                <a:latin typeface="Avenir Book" panose="02000503020000020003" pitchFamily="2" charset="0"/>
              </a:rPr>
              <a:t>R package' (or `R library'). </a:t>
            </a:r>
            <a:r>
              <a:rPr lang="en-US" altLang="en-US" sz="2400" dirty="0">
                <a:latin typeface="Avenir Book" panose="02000503020000020003" pitchFamily="2" charset="0"/>
              </a:rPr>
              <a:t>The R package may also contain other R objects, for example data sets or documentation. There is a lively R user community and many R packages have been written and made available on </a:t>
            </a:r>
            <a:r>
              <a:rPr lang="en-US" altLang="en-US" sz="2400" dirty="0">
                <a:solidFill>
                  <a:srgbClr val="C00000"/>
                </a:solidFill>
                <a:latin typeface="Avenir Book" panose="02000503020000020003" pitchFamily="2" charset="0"/>
              </a:rPr>
              <a:t>CRAN</a:t>
            </a:r>
            <a:r>
              <a:rPr lang="en-US" altLang="en-US" sz="2400" dirty="0">
                <a:latin typeface="Avenir Book" panose="02000503020000020003" pitchFamily="2" charset="0"/>
              </a:rPr>
              <a:t> for other users. Just a few examples, there are packages for portfolio optimization, drawing maps, exporting objects to html, time series analysis, spatial statistics and the list goes on and on. </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Packages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729047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9144000" cy="3986431"/>
          </a:xfrm>
        </p:spPr>
        <p:txBody>
          <a:bodyPr>
            <a:noAutofit/>
          </a:bodyPr>
          <a:lstStyle/>
          <a:p>
            <a:pPr marL="800100" lvl="1" indent="-342900" algn="l">
              <a:lnSpc>
                <a:spcPct val="80000"/>
              </a:lnSpc>
              <a:buFont typeface="Wingdings" pitchFamily="2" charset="2"/>
              <a:buChar char="§"/>
            </a:pPr>
            <a:r>
              <a:rPr lang="en-US" altLang="en-US" sz="2400" dirty="0">
                <a:latin typeface="Avenir Book" panose="02000503020000020003" pitchFamily="2" charset="0"/>
              </a:rPr>
              <a:t>When you download R, already a number (around 30) of packages are downloaded as well. To use a function in an R package, that package has to be attached to the system. When you start R not all of the downloaded packages are attached, only seven packages are attached to the system by default. You can use the function search to see a list of packages that are currently attached to the system, this list is also called the search path.</a:t>
            </a:r>
          </a:p>
          <a:p>
            <a:pPr marL="1638300" lvl="3" indent="-266700" algn="just">
              <a:lnSpc>
                <a:spcPct val="80000"/>
              </a:lnSpc>
            </a:pPr>
            <a:r>
              <a:rPr lang="en-US" altLang="en-US" sz="1800" dirty="0">
                <a:latin typeface="Avenir Book" panose="02000503020000020003" pitchFamily="2" charset="0"/>
              </a:rPr>
              <a:t>	</a:t>
            </a:r>
            <a:r>
              <a:rPr lang="en-US" altLang="en-US" sz="1800" dirty="0">
                <a:solidFill>
                  <a:srgbClr val="C00000"/>
                </a:solidFill>
                <a:latin typeface="Avenir Book" panose="02000503020000020003" pitchFamily="2" charset="0"/>
              </a:rPr>
              <a:t>&gt; search()</a:t>
            </a:r>
          </a:p>
          <a:p>
            <a:pPr marL="1638300" lvl="3" indent="-266700" algn="just">
              <a:lnSpc>
                <a:spcPct val="80000"/>
              </a:lnSpc>
            </a:pPr>
            <a:r>
              <a:rPr lang="en-US" altLang="en-US" sz="1800" dirty="0">
                <a:solidFill>
                  <a:srgbClr val="C00000"/>
                </a:solidFill>
                <a:latin typeface="Avenir Book" panose="02000503020000020003" pitchFamily="2" charset="0"/>
              </a:rPr>
              <a:t>	[1] ".</a:t>
            </a:r>
            <a:r>
              <a:rPr lang="en-US" altLang="en-US" sz="1800" dirty="0" err="1">
                <a:solidFill>
                  <a:srgbClr val="C00000"/>
                </a:solidFill>
                <a:latin typeface="Avenir Book" panose="02000503020000020003" pitchFamily="2" charset="0"/>
              </a:rPr>
              <a:t>GlobalEnv</a:t>
            </a:r>
            <a:r>
              <a:rPr lang="en-US" altLang="en-US" sz="1800" dirty="0">
                <a:solidFill>
                  <a:srgbClr val="C00000"/>
                </a:solidFill>
                <a:latin typeface="Avenir Book" panose="02000503020000020003" pitchFamily="2" charset="0"/>
              </a:rPr>
              <a:t>" "</a:t>
            </a:r>
            <a:r>
              <a:rPr lang="en-US" altLang="en-US" sz="1800" dirty="0" err="1">
                <a:solidFill>
                  <a:srgbClr val="C00000"/>
                </a:solidFill>
                <a:latin typeface="Avenir Book" panose="02000503020000020003" pitchFamily="2" charset="0"/>
              </a:rPr>
              <a:t>package:stats</a:t>
            </a:r>
            <a:r>
              <a:rPr lang="en-US" altLang="en-US" sz="1800" dirty="0">
                <a:solidFill>
                  <a:srgbClr val="C00000"/>
                </a:solidFill>
                <a:latin typeface="Avenir Book" panose="02000503020000020003" pitchFamily="2" charset="0"/>
              </a:rPr>
              <a:t>" "</a:t>
            </a:r>
            <a:r>
              <a:rPr lang="en-US" altLang="en-US" sz="1800" dirty="0" err="1">
                <a:solidFill>
                  <a:srgbClr val="C00000"/>
                </a:solidFill>
                <a:latin typeface="Avenir Book" panose="02000503020000020003" pitchFamily="2" charset="0"/>
              </a:rPr>
              <a:t>package:graphics</a:t>
            </a:r>
            <a:r>
              <a:rPr lang="en-US" altLang="en-US" sz="1800" dirty="0">
                <a:solidFill>
                  <a:srgbClr val="C00000"/>
                </a:solidFill>
                <a:latin typeface="Avenir Book" panose="02000503020000020003" pitchFamily="2" charset="0"/>
              </a:rPr>
              <a:t>"</a:t>
            </a:r>
          </a:p>
          <a:p>
            <a:pPr marL="1638300" lvl="3" indent="-266700" algn="just">
              <a:lnSpc>
                <a:spcPct val="80000"/>
              </a:lnSpc>
            </a:pPr>
            <a:r>
              <a:rPr lang="en-US" altLang="en-US" sz="1800" dirty="0">
                <a:solidFill>
                  <a:srgbClr val="C00000"/>
                </a:solidFill>
                <a:latin typeface="Avenir Book" panose="02000503020000020003" pitchFamily="2" charset="0"/>
              </a:rPr>
              <a:t>	[4] "</a:t>
            </a:r>
            <a:r>
              <a:rPr lang="en-US" altLang="en-US" sz="1800" dirty="0" err="1">
                <a:solidFill>
                  <a:srgbClr val="C00000"/>
                </a:solidFill>
                <a:latin typeface="Avenir Book" panose="02000503020000020003" pitchFamily="2" charset="0"/>
              </a:rPr>
              <a:t>package:grDevices</a:t>
            </a:r>
            <a:r>
              <a:rPr lang="en-US" altLang="en-US" sz="1800" dirty="0">
                <a:solidFill>
                  <a:srgbClr val="C00000"/>
                </a:solidFill>
                <a:latin typeface="Avenir Book" panose="02000503020000020003" pitchFamily="2" charset="0"/>
              </a:rPr>
              <a:t>" "</a:t>
            </a:r>
            <a:r>
              <a:rPr lang="en-US" altLang="en-US" sz="1800" dirty="0" err="1">
                <a:solidFill>
                  <a:srgbClr val="C00000"/>
                </a:solidFill>
                <a:latin typeface="Avenir Book" panose="02000503020000020003" pitchFamily="2" charset="0"/>
              </a:rPr>
              <a:t>package:datasets</a:t>
            </a:r>
            <a:r>
              <a:rPr lang="en-US" altLang="en-US" sz="1800" dirty="0">
                <a:solidFill>
                  <a:srgbClr val="C00000"/>
                </a:solidFill>
                <a:latin typeface="Avenir Book" panose="02000503020000020003" pitchFamily="2" charset="0"/>
              </a:rPr>
              <a:t>" "</a:t>
            </a:r>
            <a:r>
              <a:rPr lang="en-US" altLang="en-US" sz="1800" dirty="0" err="1">
                <a:solidFill>
                  <a:srgbClr val="C00000"/>
                </a:solidFill>
                <a:latin typeface="Avenir Book" panose="02000503020000020003" pitchFamily="2" charset="0"/>
              </a:rPr>
              <a:t>package:utils</a:t>
            </a:r>
            <a:r>
              <a:rPr lang="en-US" altLang="en-US" sz="1800" dirty="0">
                <a:solidFill>
                  <a:srgbClr val="C00000"/>
                </a:solidFill>
                <a:latin typeface="Avenir Book" panose="02000503020000020003" pitchFamily="2" charset="0"/>
              </a:rPr>
              <a:t>"</a:t>
            </a:r>
          </a:p>
          <a:p>
            <a:pPr marL="1638300" lvl="3" indent="-266700" algn="just">
              <a:lnSpc>
                <a:spcPct val="80000"/>
              </a:lnSpc>
            </a:pPr>
            <a:r>
              <a:rPr lang="en-US" altLang="en-US" sz="1800" dirty="0">
                <a:solidFill>
                  <a:srgbClr val="C00000"/>
                </a:solidFill>
                <a:latin typeface="Avenir Book" panose="02000503020000020003" pitchFamily="2" charset="0"/>
              </a:rPr>
              <a:t>	[7] "</a:t>
            </a:r>
            <a:r>
              <a:rPr lang="en-US" altLang="en-US" sz="1800" dirty="0" err="1">
                <a:solidFill>
                  <a:srgbClr val="C00000"/>
                </a:solidFill>
                <a:latin typeface="Avenir Book" panose="02000503020000020003" pitchFamily="2" charset="0"/>
              </a:rPr>
              <a:t>package:methods</a:t>
            </a:r>
            <a:r>
              <a:rPr lang="en-US" altLang="en-US" sz="1800" dirty="0">
                <a:solidFill>
                  <a:srgbClr val="C00000"/>
                </a:solidFill>
                <a:latin typeface="Avenir Book" panose="02000503020000020003" pitchFamily="2" charset="0"/>
              </a:rPr>
              <a:t>" "Autoloads" "</a:t>
            </a:r>
            <a:r>
              <a:rPr lang="en-US" altLang="en-US" sz="1800" dirty="0" err="1">
                <a:solidFill>
                  <a:srgbClr val="C00000"/>
                </a:solidFill>
                <a:latin typeface="Avenir Book" panose="02000503020000020003" pitchFamily="2" charset="0"/>
              </a:rPr>
              <a:t>package:base</a:t>
            </a:r>
            <a:r>
              <a:rPr lang="en-US" altLang="en-US" sz="1800" dirty="0">
                <a:solidFill>
                  <a:srgbClr val="C00000"/>
                </a:solidFill>
                <a:latin typeface="Avenir Book" panose="02000503020000020003" pitchFamily="2" charset="0"/>
              </a:rPr>
              <a:t>"</a:t>
            </a:r>
          </a:p>
          <a:p>
            <a:pPr marL="1638300" lvl="3" indent="-266700" algn="just">
              <a:lnSpc>
                <a:spcPct val="80000"/>
              </a:lnSpc>
            </a:pPr>
            <a:endParaRPr lang="en-US" altLang="en-US" sz="18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7FE262F-94FD-4A4D-9731-1389E8CA4E3A}"/>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Packages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70095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14097" y="1258229"/>
            <a:ext cx="9144000" cy="3986431"/>
          </a:xfrm>
        </p:spPr>
        <p:txBody>
          <a:bodyPr>
            <a:noAutofit/>
          </a:bodyPr>
          <a:lstStyle/>
          <a:p>
            <a:pPr marL="800100" lvl="1" indent="-342900" algn="l">
              <a:buFont typeface="Wingdings" pitchFamily="2" charset="2"/>
              <a:buChar char="§"/>
            </a:pPr>
            <a:r>
              <a:rPr lang="en-US" altLang="en-US" sz="2400" dirty="0">
                <a:latin typeface="Avenir Book" panose="02000503020000020003" pitchFamily="2" charset="0"/>
              </a:rPr>
              <a:t>To attach another package to the system you can use the menu or the library function. Via the menu: </a:t>
            </a:r>
          </a:p>
          <a:p>
            <a:pPr marL="800100" lvl="1" indent="-342900" algn="l">
              <a:buFont typeface="Wingdings" pitchFamily="2" charset="2"/>
              <a:buChar char="§"/>
            </a:pPr>
            <a:endParaRPr lang="en-US" altLang="en-US" sz="2400" dirty="0">
              <a:latin typeface="Avenir Book" panose="02000503020000020003" pitchFamily="2" charset="0"/>
            </a:endParaRPr>
          </a:p>
          <a:p>
            <a:pPr marL="800100" lvl="1" indent="-342900" algn="l">
              <a:buFont typeface="Wingdings" pitchFamily="2" charset="2"/>
              <a:buChar char="§"/>
            </a:pPr>
            <a:r>
              <a:rPr lang="en-US" altLang="en-US" sz="2400" dirty="0">
                <a:latin typeface="Avenir Book" panose="02000503020000020003" pitchFamily="2" charset="0"/>
              </a:rPr>
              <a:t>Select the </a:t>
            </a:r>
            <a:r>
              <a:rPr lang="en-US" altLang="en-US" sz="2400" dirty="0">
                <a:solidFill>
                  <a:srgbClr val="C00000"/>
                </a:solidFill>
                <a:latin typeface="Avenir Book" panose="02000503020000020003" pitchFamily="2" charset="0"/>
              </a:rPr>
              <a:t>`Packages' </a:t>
            </a:r>
            <a:r>
              <a:rPr lang="en-US" altLang="en-US" sz="2400" dirty="0">
                <a:latin typeface="Avenir Book" panose="02000503020000020003" pitchFamily="2" charset="0"/>
              </a:rPr>
              <a:t>menu and select </a:t>
            </a:r>
            <a:r>
              <a:rPr lang="en-US" altLang="en-US" sz="2400" dirty="0">
                <a:solidFill>
                  <a:srgbClr val="C00000"/>
                </a:solidFill>
                <a:latin typeface="Avenir Book" panose="02000503020000020003" pitchFamily="2" charset="0"/>
              </a:rPr>
              <a:t>`Load package...', </a:t>
            </a:r>
            <a:r>
              <a:rPr lang="en-US" altLang="en-US" sz="2400" dirty="0">
                <a:latin typeface="Avenir Book" panose="02000503020000020003" pitchFamily="2" charset="0"/>
              </a:rPr>
              <a:t>a list of available packages on your system will be displayed. Select one and click </a:t>
            </a:r>
            <a:r>
              <a:rPr lang="en-US" altLang="en-US" sz="2400" dirty="0">
                <a:solidFill>
                  <a:srgbClr val="C00000"/>
                </a:solidFill>
                <a:latin typeface="Avenir Book" panose="02000503020000020003" pitchFamily="2" charset="0"/>
              </a:rPr>
              <a:t>`OK', </a:t>
            </a:r>
            <a:r>
              <a:rPr lang="en-US" altLang="en-US" sz="2400" dirty="0">
                <a:latin typeface="Avenir Book" panose="02000503020000020003" pitchFamily="2" charset="0"/>
              </a:rPr>
              <a:t>the package is now attached to your current R session. Via the library function:</a:t>
            </a:r>
          </a:p>
          <a:p>
            <a:pPr marL="1638300" lvl="3" indent="-266700" algn="just"/>
            <a:r>
              <a:rPr lang="en-US" altLang="en-US" sz="2400" dirty="0">
                <a:solidFill>
                  <a:srgbClr val="C00000"/>
                </a:solidFill>
                <a:latin typeface="Avenir Book" panose="02000503020000020003" pitchFamily="2" charset="0"/>
              </a:rPr>
              <a:t>&gt; library(MASS)</a:t>
            </a:r>
          </a:p>
          <a:p>
            <a:pPr marL="1638300" lvl="3" indent="-266700" algn="just"/>
            <a:r>
              <a:rPr lang="en-US" altLang="en-US" sz="2400" dirty="0">
                <a:solidFill>
                  <a:srgbClr val="C00000"/>
                </a:solidFill>
                <a:latin typeface="Avenir Book" panose="02000503020000020003" pitchFamily="2" charset="0"/>
              </a:rPr>
              <a:t>&gt; shoes</a:t>
            </a:r>
          </a:p>
          <a:p>
            <a:pPr marL="1638300" lvl="3" indent="-266700" algn="just"/>
            <a:r>
              <a:rPr lang="en-US" altLang="en-US" sz="2400" dirty="0">
                <a:solidFill>
                  <a:srgbClr val="C00000"/>
                </a:solidFill>
                <a:latin typeface="Avenir Book" panose="02000503020000020003" pitchFamily="2" charset="0"/>
              </a:rPr>
              <a:t>$A</a:t>
            </a:r>
          </a:p>
          <a:p>
            <a:pPr marL="1638300" lvl="3" indent="-266700" algn="just"/>
            <a:r>
              <a:rPr lang="en-US" altLang="en-US" sz="2400" dirty="0">
                <a:solidFill>
                  <a:srgbClr val="C00000"/>
                </a:solidFill>
                <a:latin typeface="Avenir Book" panose="02000503020000020003" pitchFamily="2" charset="0"/>
              </a:rPr>
              <a:t>[1] 13.2 8.2 10.9 14.3 10.7 6.6 9.5 10.8 8.8 13.3</a:t>
            </a:r>
          </a:p>
          <a:p>
            <a:pPr marL="1638300" lvl="3" indent="-266700" algn="just"/>
            <a:r>
              <a:rPr lang="en-US" altLang="en-US" sz="2400" dirty="0">
                <a:solidFill>
                  <a:srgbClr val="C00000"/>
                </a:solidFill>
                <a:latin typeface="Avenir Book" panose="02000503020000020003" pitchFamily="2" charset="0"/>
              </a:rPr>
              <a:t>$B</a:t>
            </a:r>
          </a:p>
          <a:p>
            <a:pPr marL="1638300" lvl="3" indent="-266700" algn="just"/>
            <a:r>
              <a:rPr lang="en-US" altLang="en-US" sz="2400" dirty="0">
                <a:solidFill>
                  <a:srgbClr val="C00000"/>
                </a:solidFill>
                <a:latin typeface="Avenir Book" panose="02000503020000020003" pitchFamily="2" charset="0"/>
              </a:rPr>
              <a:t>[1] 14.0 8.8 11.2 14.2 11.8 6.4 9.8 11.3 9.3 13.6</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FD36924-6A56-894B-A568-F57018345DEE}"/>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Packages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429094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14097" y="1435784"/>
            <a:ext cx="9144000" cy="3986431"/>
          </a:xfrm>
        </p:spPr>
        <p:txBody>
          <a:bodyPr>
            <a:noAutofit/>
          </a:bodyPr>
          <a:lstStyle/>
          <a:p>
            <a:pPr marL="800100" lvl="1" indent="-342900" algn="just">
              <a:lnSpc>
                <a:spcPct val="80000"/>
              </a:lnSpc>
              <a:buFont typeface="Wingdings" pitchFamily="2" charset="2"/>
              <a:buChar char="§"/>
            </a:pPr>
            <a:r>
              <a:rPr lang="en-US" altLang="en-US" dirty="0">
                <a:latin typeface="Avenir Book" panose="02000503020000020003" pitchFamily="2" charset="0"/>
              </a:rPr>
              <a:t>The function library can also be used to list all the available libraries on your system with a short description. Run the function without any arguments</a:t>
            </a:r>
          </a:p>
          <a:p>
            <a:pPr marL="1638300" lvl="3" indent="-266700" algn="just">
              <a:lnSpc>
                <a:spcPct val="80000"/>
              </a:lnSpc>
            </a:pPr>
            <a:r>
              <a:rPr lang="en-US" altLang="en-US" sz="2000" dirty="0">
                <a:solidFill>
                  <a:srgbClr val="C00000"/>
                </a:solidFill>
                <a:latin typeface="Avenir Book" panose="02000503020000020003" pitchFamily="2" charset="0"/>
              </a:rPr>
              <a:t>&gt; library()</a:t>
            </a:r>
          </a:p>
          <a:p>
            <a:pPr marL="1638300" lvl="3" indent="-266700" algn="just">
              <a:lnSpc>
                <a:spcPct val="80000"/>
              </a:lnSpc>
            </a:pPr>
            <a:r>
              <a:rPr lang="en-US" altLang="en-US" sz="2000" dirty="0">
                <a:latin typeface="Avenir Book" panose="02000503020000020003" pitchFamily="2" charset="0"/>
              </a:rPr>
              <a:t>Packages in library 'C:/PROGRA~1/R/R-25~1.0/library':</a:t>
            </a:r>
          </a:p>
          <a:p>
            <a:pPr marL="1638300" lvl="3" indent="-266700" algn="just">
              <a:lnSpc>
                <a:spcPct val="80000"/>
              </a:lnSpc>
            </a:pPr>
            <a:r>
              <a:rPr lang="en-US" altLang="en-US" sz="2000" dirty="0">
                <a:solidFill>
                  <a:srgbClr val="C00000"/>
                </a:solidFill>
                <a:latin typeface="Avenir Book" panose="02000503020000020003" pitchFamily="2" charset="0"/>
              </a:rPr>
              <a:t>base</a:t>
            </a:r>
            <a:r>
              <a:rPr lang="en-US" altLang="en-US" sz="2000" dirty="0">
                <a:latin typeface="Avenir Book" panose="02000503020000020003" pitchFamily="2" charset="0"/>
              </a:rPr>
              <a:t> 		The R Base Package</a:t>
            </a:r>
          </a:p>
          <a:p>
            <a:pPr marL="1638300" lvl="3" indent="-266700" algn="just">
              <a:lnSpc>
                <a:spcPct val="80000"/>
              </a:lnSpc>
            </a:pPr>
            <a:r>
              <a:rPr lang="en-US" altLang="en-US" sz="2000" dirty="0">
                <a:solidFill>
                  <a:srgbClr val="C00000"/>
                </a:solidFill>
                <a:latin typeface="Avenir Book" panose="02000503020000020003" pitchFamily="2" charset="0"/>
              </a:rPr>
              <a:t>Boot</a:t>
            </a:r>
            <a:r>
              <a:rPr lang="en-US" altLang="en-US" sz="2000" dirty="0">
                <a:latin typeface="Avenir Book" panose="02000503020000020003" pitchFamily="2" charset="0"/>
              </a:rPr>
              <a:t>		 Bootstrap R (S-Plus) Functions  (Canty)</a:t>
            </a:r>
          </a:p>
          <a:p>
            <a:pPr marL="1638300" lvl="3" indent="-266700" algn="just">
              <a:lnSpc>
                <a:spcPct val="80000"/>
              </a:lnSpc>
            </a:pPr>
            <a:r>
              <a:rPr lang="en-US" altLang="en-US" sz="2000" dirty="0">
                <a:solidFill>
                  <a:srgbClr val="C00000"/>
                </a:solidFill>
                <a:latin typeface="Avenir Book" panose="02000503020000020003" pitchFamily="2" charset="0"/>
              </a:rPr>
              <a:t>class</a:t>
            </a:r>
            <a:r>
              <a:rPr lang="en-US" altLang="en-US" sz="2000" dirty="0">
                <a:latin typeface="Avenir Book" panose="02000503020000020003" pitchFamily="2" charset="0"/>
              </a:rPr>
              <a:t> 		Functions for Classification</a:t>
            </a:r>
          </a:p>
          <a:p>
            <a:pPr marL="1638300" lvl="3" indent="-266700" algn="just">
              <a:lnSpc>
                <a:spcPct val="80000"/>
              </a:lnSpc>
            </a:pPr>
            <a:r>
              <a:rPr lang="en-US" altLang="en-US" sz="2000" dirty="0">
                <a:solidFill>
                  <a:srgbClr val="C00000"/>
                </a:solidFill>
                <a:latin typeface="Avenir Book" panose="02000503020000020003" pitchFamily="2" charset="0"/>
              </a:rPr>
              <a:t>cluster</a:t>
            </a:r>
            <a:r>
              <a:rPr lang="en-US" altLang="en-US" sz="2000" dirty="0">
                <a:latin typeface="Avenir Book" panose="02000503020000020003" pitchFamily="2" charset="0"/>
              </a:rPr>
              <a:t> 		Cluster Analysis Extended </a:t>
            </a:r>
            <a:r>
              <a:rPr lang="en-US" altLang="en-US" sz="2000" dirty="0" err="1">
                <a:latin typeface="Avenir Book" panose="02000503020000020003" pitchFamily="2" charset="0"/>
              </a:rPr>
              <a:t>Rousseeuw</a:t>
            </a:r>
            <a:r>
              <a:rPr lang="en-US" altLang="en-US" sz="2000" dirty="0">
                <a:latin typeface="Avenir Book" panose="02000503020000020003" pitchFamily="2" charset="0"/>
              </a:rPr>
              <a:t>  et al.</a:t>
            </a:r>
          </a:p>
          <a:p>
            <a:pPr marL="1638300" lvl="3" indent="-266700" algn="just">
              <a:lnSpc>
                <a:spcPct val="80000"/>
              </a:lnSpc>
            </a:pPr>
            <a:r>
              <a:rPr lang="en-US" altLang="en-US" sz="2000" dirty="0" err="1">
                <a:solidFill>
                  <a:srgbClr val="C00000"/>
                </a:solidFill>
                <a:latin typeface="Avenir Book" panose="02000503020000020003" pitchFamily="2" charset="0"/>
              </a:rPr>
              <a:t>codetools</a:t>
            </a:r>
            <a:r>
              <a:rPr lang="en-US" altLang="en-US" sz="2000" dirty="0">
                <a:latin typeface="Avenir Book" panose="02000503020000020003" pitchFamily="2" charset="0"/>
              </a:rPr>
              <a:t> 		Code Analysis Tools for R</a:t>
            </a:r>
          </a:p>
          <a:p>
            <a:pPr marL="1638300" lvl="3" indent="-266700" algn="just">
              <a:lnSpc>
                <a:spcPct val="80000"/>
              </a:lnSpc>
            </a:pPr>
            <a:r>
              <a:rPr lang="en-US" altLang="en-US" sz="2000" dirty="0">
                <a:solidFill>
                  <a:srgbClr val="C00000"/>
                </a:solidFill>
                <a:latin typeface="Avenir Book" panose="02000503020000020003" pitchFamily="2" charset="0"/>
              </a:rPr>
              <a:t>datasets</a:t>
            </a:r>
            <a:r>
              <a:rPr lang="en-US" altLang="en-US" sz="2000" dirty="0">
                <a:latin typeface="Avenir Book" panose="02000503020000020003" pitchFamily="2" charset="0"/>
              </a:rPr>
              <a:t> 		The R Datasets Package</a:t>
            </a:r>
          </a:p>
          <a:p>
            <a:pPr marL="1638300" lvl="3" indent="-266700" algn="just">
              <a:lnSpc>
                <a:spcPct val="80000"/>
              </a:lnSpc>
            </a:pPr>
            <a:r>
              <a:rPr lang="en-US" altLang="en-US" sz="2000" dirty="0">
                <a:solidFill>
                  <a:srgbClr val="C00000"/>
                </a:solidFill>
                <a:latin typeface="Avenir Book" panose="02000503020000020003" pitchFamily="2" charset="0"/>
              </a:rPr>
              <a:t>DBI</a:t>
            </a:r>
            <a:r>
              <a:rPr lang="en-US" altLang="en-US" sz="2000" dirty="0">
                <a:latin typeface="Avenir Book" panose="02000503020000020003" pitchFamily="2" charset="0"/>
              </a:rPr>
              <a:t>		 	R Database Interface</a:t>
            </a:r>
          </a:p>
          <a:p>
            <a:pPr marL="1638300" lvl="3" indent="-266700" algn="just">
              <a:lnSpc>
                <a:spcPct val="80000"/>
              </a:lnSpc>
            </a:pPr>
            <a:r>
              <a:rPr lang="en-US" altLang="en-US" sz="2000" dirty="0">
                <a:solidFill>
                  <a:srgbClr val="C00000"/>
                </a:solidFill>
                <a:latin typeface="Avenir Book" panose="02000503020000020003" pitchFamily="2" charset="0"/>
              </a:rPr>
              <a:t>foreign</a:t>
            </a:r>
            <a:r>
              <a:rPr lang="en-US" altLang="en-US" sz="2000" dirty="0">
                <a:latin typeface="Avenir Book" panose="02000503020000020003" pitchFamily="2" charset="0"/>
              </a:rPr>
              <a:t> 		Read Data Stored by Minitab, S, SAS, 				SPSS, Stata, </a:t>
            </a:r>
            <a:r>
              <a:rPr lang="en-US" altLang="en-US" sz="2000" dirty="0" err="1">
                <a:latin typeface="Avenir Book" panose="02000503020000020003" pitchFamily="2" charset="0"/>
              </a:rPr>
              <a:t>Systat</a:t>
            </a:r>
            <a:r>
              <a:rPr lang="en-US" altLang="en-US" sz="2000" dirty="0">
                <a:latin typeface="Avenir Book" panose="02000503020000020003" pitchFamily="2" charset="0"/>
              </a:rPr>
              <a:t>, dBase, ...</a:t>
            </a:r>
          </a:p>
          <a:p>
            <a:pPr marL="1638300" lvl="3" indent="-266700" algn="just">
              <a:lnSpc>
                <a:spcPct val="80000"/>
              </a:lnSpc>
            </a:pPr>
            <a:r>
              <a:rPr lang="en-US" altLang="en-US" sz="2000" dirty="0">
                <a:solidFill>
                  <a:srgbClr val="C00000"/>
                </a:solidFill>
                <a:latin typeface="Avenir Book" panose="02000503020000020003" pitchFamily="2" charset="0"/>
              </a:rPr>
              <a:t>graphics</a:t>
            </a:r>
            <a:r>
              <a:rPr lang="en-US" altLang="en-US" sz="2000" dirty="0">
                <a:latin typeface="Avenir Book" panose="02000503020000020003" pitchFamily="2" charset="0"/>
              </a:rPr>
              <a:t> 		The R Graphics Package</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C29BF8E-3B36-9043-9494-E09BFEAE6FB4}"/>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Packages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065592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702674" y="2014975"/>
            <a:ext cx="8786648" cy="3986431"/>
          </a:xfrm>
        </p:spPr>
        <p:txBody>
          <a:bodyPr>
            <a:noAutofit/>
          </a:bodyPr>
          <a:lstStyle/>
          <a:p>
            <a:pPr>
              <a:spcBef>
                <a:spcPct val="0"/>
              </a:spcBef>
            </a:pPr>
            <a:r>
              <a:rPr lang="en-US" altLang="en-US" dirty="0">
                <a:latin typeface="Avenir Book" panose="02000503020000020003" pitchFamily="2" charset="0"/>
              </a:rPr>
              <a:t>install = function() {</a:t>
            </a:r>
          </a:p>
          <a:p>
            <a:pPr>
              <a:spcBef>
                <a:spcPct val="0"/>
              </a:spcBef>
            </a:pPr>
            <a:r>
              <a:rPr lang="en-US" altLang="en-US" dirty="0" err="1">
                <a:latin typeface="Avenir Book" panose="02000503020000020003" pitchFamily="2" charset="0"/>
              </a:rPr>
              <a:t>install.packages</a:t>
            </a:r>
            <a:r>
              <a:rPr lang="en-US" altLang="en-US" dirty="0">
                <a:latin typeface="Avenir Book" panose="02000503020000020003" pitchFamily="2" charset="0"/>
              </a:rPr>
              <a:t>(c("moments","graphics","</a:t>
            </a:r>
            <a:r>
              <a:rPr lang="en-US" altLang="en-US" dirty="0" err="1">
                <a:latin typeface="Avenir Book" panose="02000503020000020003" pitchFamily="2" charset="0"/>
              </a:rPr>
              <a:t>Rcmdr</a:t>
            </a:r>
            <a:r>
              <a:rPr lang="en-US" altLang="en-US" dirty="0">
                <a:latin typeface="Avenir Book" panose="02000503020000020003" pitchFamily="2" charset="0"/>
              </a:rPr>
              <a:t>","</a:t>
            </a:r>
            <a:r>
              <a:rPr lang="en-US" altLang="en-US" dirty="0" err="1">
                <a:latin typeface="Avenir Book" panose="02000503020000020003" pitchFamily="2" charset="0"/>
              </a:rPr>
              <a:t>hexbin</a:t>
            </a:r>
            <a:r>
              <a:rPr lang="en-US" altLang="en-US" dirty="0">
                <a:latin typeface="Avenir Book" panose="02000503020000020003" pitchFamily="2" charset="0"/>
              </a:rPr>
              <a:t>"),</a:t>
            </a:r>
          </a:p>
          <a:p>
            <a:pPr>
              <a:spcBef>
                <a:spcPct val="0"/>
              </a:spcBef>
            </a:pPr>
            <a:r>
              <a:rPr lang="en-US" altLang="en-US" dirty="0">
                <a:latin typeface="Avenir Book" panose="02000503020000020003" pitchFamily="2" charset="0"/>
              </a:rPr>
              <a:t>repos="http://</a:t>
            </a:r>
            <a:r>
              <a:rPr lang="en-US" altLang="en-US" dirty="0" err="1">
                <a:latin typeface="Avenir Book" panose="02000503020000020003" pitchFamily="2" charset="0"/>
              </a:rPr>
              <a:t>lib.stat.cmu.edu</a:t>
            </a:r>
            <a:r>
              <a:rPr lang="en-US" altLang="en-US" dirty="0">
                <a:latin typeface="Avenir Book" panose="02000503020000020003" pitchFamily="2" charset="0"/>
              </a:rPr>
              <a:t>/R/CRAN")</a:t>
            </a:r>
          </a:p>
          <a:p>
            <a:pPr>
              <a:spcBef>
                <a:spcPct val="0"/>
              </a:spcBef>
            </a:pPr>
            <a:r>
              <a:rPr lang="en-US" altLang="en-US" dirty="0">
                <a:latin typeface="Avenir Book" panose="02000503020000020003" pitchFamily="2" charset="0"/>
              </a:rPr>
              <a:t>}</a:t>
            </a:r>
          </a:p>
          <a:p>
            <a:pPr>
              <a:spcBef>
                <a:spcPct val="0"/>
              </a:spcBef>
            </a:pPr>
            <a:r>
              <a:rPr lang="en-US" altLang="en-US" dirty="0">
                <a:solidFill>
                  <a:srgbClr val="C00000"/>
                </a:solidFill>
                <a:latin typeface="Avenir Book" panose="02000503020000020003" pitchFamily="2" charset="0"/>
              </a:rPr>
              <a:t>install()</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ED40A74-7EE0-3A40-9656-EF09B4C33A33}"/>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Packages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975388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6" y="1435784"/>
            <a:ext cx="9848193" cy="3986431"/>
          </a:xfrm>
        </p:spPr>
        <p:txBody>
          <a:bodyPr>
            <a:noAutofit/>
          </a:bodyPr>
          <a:lstStyle/>
          <a:p>
            <a:pPr marL="800100" lvl="1" indent="-342900" algn="just">
              <a:lnSpc>
                <a:spcPct val="80000"/>
              </a:lnSpc>
              <a:buFont typeface="Wingdings" pitchFamily="2" charset="2"/>
              <a:buChar char="§"/>
            </a:pPr>
            <a:r>
              <a:rPr lang="en-US" altLang="en-US" sz="2400" dirty="0">
                <a:latin typeface="Avenir Book" panose="02000503020000020003" pitchFamily="2" charset="0"/>
              </a:rPr>
              <a:t>It is not recommended to do, but R allows the user to give an object a name that already exists. If you are not sure if a name already exists, just enter the name in the R console and see if R can find it. R will look for the object in all the libraries (packages) that are currently attached to the R system. R will not warn you when you use an existing name.</a:t>
            </a:r>
          </a:p>
          <a:p>
            <a:pPr marL="1638300" lvl="3" indent="-266700" algn="just">
              <a:lnSpc>
                <a:spcPct val="80000"/>
              </a:lnSpc>
            </a:pPr>
            <a:r>
              <a:rPr lang="en-US" altLang="en-US" sz="1800" dirty="0">
                <a:latin typeface="Avenir Book" panose="02000503020000020003" pitchFamily="2" charset="0"/>
              </a:rPr>
              <a:t>	</a:t>
            </a:r>
            <a:r>
              <a:rPr lang="en-US" altLang="en-US" sz="1800" dirty="0">
                <a:solidFill>
                  <a:srgbClr val="C00000"/>
                </a:solidFill>
                <a:latin typeface="Avenir Book" panose="02000503020000020003" pitchFamily="2" charset="0"/>
              </a:rPr>
              <a:t>&gt; mean = 10</a:t>
            </a:r>
          </a:p>
          <a:p>
            <a:pPr marL="1638300" lvl="3" indent="-266700" algn="just">
              <a:lnSpc>
                <a:spcPct val="80000"/>
              </a:lnSpc>
            </a:pPr>
            <a:r>
              <a:rPr lang="en-US" altLang="en-US" sz="1800" dirty="0">
                <a:solidFill>
                  <a:srgbClr val="C00000"/>
                </a:solidFill>
                <a:latin typeface="Avenir Book" panose="02000503020000020003" pitchFamily="2" charset="0"/>
              </a:rPr>
              <a:t>	&gt; mean</a:t>
            </a:r>
          </a:p>
          <a:p>
            <a:pPr marL="1638300" lvl="3" indent="-266700" algn="just">
              <a:lnSpc>
                <a:spcPct val="80000"/>
              </a:lnSpc>
            </a:pPr>
            <a:r>
              <a:rPr lang="en-US" altLang="en-US" sz="1800" dirty="0">
                <a:solidFill>
                  <a:srgbClr val="C00000"/>
                </a:solidFill>
                <a:latin typeface="Avenir Book" panose="02000503020000020003" pitchFamily="2" charset="0"/>
              </a:rPr>
              <a:t>	[1] 10</a:t>
            </a:r>
          </a:p>
          <a:p>
            <a:pPr marL="1638300" lvl="3" indent="-266700" algn="just">
              <a:lnSpc>
                <a:spcPct val="80000"/>
              </a:lnSpc>
            </a:pPr>
            <a:endParaRPr lang="en-US" altLang="en-US" sz="1800" dirty="0">
              <a:latin typeface="Avenir Book" panose="02000503020000020003" pitchFamily="2" charset="0"/>
            </a:endParaRPr>
          </a:p>
          <a:p>
            <a:pPr marL="800100" lvl="1" indent="-342900" algn="just">
              <a:lnSpc>
                <a:spcPct val="80000"/>
              </a:lnSpc>
              <a:buFont typeface="Wingdings" pitchFamily="2" charset="2"/>
              <a:buChar char="§"/>
            </a:pPr>
            <a:r>
              <a:rPr lang="en-US" altLang="en-US" sz="2400" dirty="0">
                <a:latin typeface="Avenir Book" panose="02000503020000020003" pitchFamily="2" charset="0"/>
              </a:rPr>
              <a:t>The object mean already exists in the base package but is now masked by your object mean. To get a list of all masked objects use the function conflicts.</a:t>
            </a:r>
          </a:p>
          <a:p>
            <a:pPr marL="1638300" lvl="3" indent="-266700" algn="just">
              <a:lnSpc>
                <a:spcPct val="80000"/>
              </a:lnSpc>
            </a:pPr>
            <a:r>
              <a:rPr lang="en-US" altLang="en-US" sz="1800" dirty="0">
                <a:latin typeface="Avenir Book" panose="02000503020000020003" pitchFamily="2" charset="0"/>
              </a:rPr>
              <a:t>	</a:t>
            </a:r>
            <a:r>
              <a:rPr lang="en-US" altLang="en-US" sz="1800" dirty="0">
                <a:solidFill>
                  <a:srgbClr val="C00000"/>
                </a:solidFill>
                <a:latin typeface="Avenir Book" panose="02000503020000020003" pitchFamily="2" charset="0"/>
              </a:rPr>
              <a:t>&gt; 	</a:t>
            </a:r>
          </a:p>
          <a:p>
            <a:pPr marL="1638300" lvl="3" indent="-266700" algn="just">
              <a:lnSpc>
                <a:spcPct val="80000"/>
              </a:lnSpc>
            </a:pPr>
            <a:r>
              <a:rPr lang="en-US" altLang="en-US" sz="1800" dirty="0">
                <a:solidFill>
                  <a:srgbClr val="C00000"/>
                </a:solidFill>
                <a:latin typeface="Avenir Book" panose="02000503020000020003" pitchFamily="2" charset="0"/>
              </a:rPr>
              <a:t>	[1] "body&lt;-" "mean"</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Conflicting objects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193212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2726938-7224-7E4D-B2DB-D22C1CA5D2B7}"/>
              </a:ext>
            </a:extLst>
          </p:cNvPr>
          <p:cNvSpPr>
            <a:spLocks noGrp="1"/>
          </p:cNvSpPr>
          <p:nvPr>
            <p:ph type="subTitle" idx="1"/>
          </p:nvPr>
        </p:nvSpPr>
        <p:spPr>
          <a:xfrm>
            <a:off x="3136129" y="832763"/>
            <a:ext cx="4330264" cy="4842823"/>
          </a:xfrm>
        </p:spPr>
        <p:txBody>
          <a:bodyPr>
            <a:noAutofit/>
          </a:bodyPr>
          <a:lstStyle/>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Postdoctoral Researcher</a:t>
            </a:r>
          </a:p>
          <a:p>
            <a:pPr algn="l">
              <a:lnSpc>
                <a:spcPct val="100000"/>
              </a:lnSpc>
              <a:spcBef>
                <a:spcPts val="0"/>
              </a:spcBef>
            </a:pPr>
            <a:r>
              <a:rPr lang="en-US" sz="1700" i="1" dirty="0">
                <a:solidFill>
                  <a:srgbClr val="C00000"/>
                </a:solidFill>
                <a:latin typeface="Avenir Book" panose="02000503020000020003" pitchFamily="2" charset="0"/>
              </a:rPr>
              <a:t>      McGill University</a:t>
            </a:r>
          </a:p>
          <a:p>
            <a:pPr algn="l">
              <a:lnSpc>
                <a:spcPct val="100000"/>
              </a:lnSpc>
              <a:spcBef>
                <a:spcPts val="0"/>
              </a:spcBef>
            </a:pPr>
            <a:r>
              <a:rPr lang="en-US" sz="1700" i="1" dirty="0">
                <a:solidFill>
                  <a:srgbClr val="C00000"/>
                </a:solidFill>
                <a:latin typeface="Avenir Book" panose="02000503020000020003" pitchFamily="2" charset="0"/>
              </a:rPr>
              <a:t>      Montréal, Quebec (2021-present)</a:t>
            </a:r>
          </a:p>
          <a:p>
            <a:pPr marL="342900" indent="-342900" algn="l">
              <a:lnSpc>
                <a:spcPct val="100000"/>
              </a:lnSpc>
              <a:spcBef>
                <a:spcPts val="0"/>
              </a:spcBef>
              <a:buFont typeface="Wingdings" pitchFamily="2" charset="2"/>
              <a:buChar char="§"/>
            </a:pPr>
            <a:endParaRPr lang="en-US" sz="1700" dirty="0">
              <a:latin typeface="Avenir Book" panose="02000503020000020003" pitchFamily="2" charset="0"/>
            </a:endParaRPr>
          </a:p>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PhD in Machine Learning</a:t>
            </a:r>
          </a:p>
          <a:p>
            <a:pPr algn="l">
              <a:lnSpc>
                <a:spcPct val="100000"/>
              </a:lnSpc>
              <a:spcBef>
                <a:spcPts val="0"/>
              </a:spcBef>
            </a:pPr>
            <a:r>
              <a:rPr lang="en-US" sz="1700" dirty="0">
                <a:solidFill>
                  <a:srgbClr val="C00000"/>
                </a:solidFill>
                <a:latin typeface="Avenir Book" panose="02000503020000020003" pitchFamily="2" charset="0"/>
              </a:rPr>
              <a:t>     </a:t>
            </a:r>
            <a:r>
              <a:rPr lang="en-US" sz="1700" i="1" dirty="0">
                <a:solidFill>
                  <a:srgbClr val="C00000"/>
                </a:solidFill>
                <a:latin typeface="Avenir Book" panose="02000503020000020003" pitchFamily="2" charset="0"/>
              </a:rPr>
              <a:t>Université de Bretagne Occidentale</a:t>
            </a:r>
          </a:p>
          <a:p>
            <a:pPr algn="l">
              <a:lnSpc>
                <a:spcPct val="100000"/>
              </a:lnSpc>
              <a:spcBef>
                <a:spcPts val="0"/>
              </a:spcBef>
            </a:pPr>
            <a:r>
              <a:rPr lang="en-US" sz="1700" i="1" dirty="0">
                <a:solidFill>
                  <a:srgbClr val="C00000"/>
                </a:solidFill>
                <a:latin typeface="Avenir Book" panose="02000503020000020003" pitchFamily="2" charset="0"/>
              </a:rPr>
              <a:t>     Brest, France (2018-2021)</a:t>
            </a:r>
          </a:p>
          <a:p>
            <a:pPr algn="l">
              <a:lnSpc>
                <a:spcPct val="100000"/>
              </a:lnSpc>
              <a:spcBef>
                <a:spcPts val="0"/>
              </a:spcBef>
            </a:pPr>
            <a:endParaRPr lang="en-US" sz="1700" dirty="0">
              <a:latin typeface="Avenir Book" panose="02000503020000020003" pitchFamily="2" charset="0"/>
            </a:endParaRPr>
          </a:p>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MS Statistics</a:t>
            </a:r>
          </a:p>
          <a:p>
            <a:pPr algn="l">
              <a:lnSpc>
                <a:spcPct val="100000"/>
              </a:lnSpc>
              <a:spcBef>
                <a:spcPts val="0"/>
              </a:spcBef>
            </a:pPr>
            <a:r>
              <a:rPr lang="en-US" sz="1700" i="1" dirty="0">
                <a:latin typeface="Avenir Book" panose="02000503020000020003" pitchFamily="2" charset="0"/>
              </a:rPr>
              <a:t>      </a:t>
            </a:r>
            <a:r>
              <a:rPr lang="en-US" sz="1700" i="1" dirty="0">
                <a:solidFill>
                  <a:srgbClr val="C00000"/>
                </a:solidFill>
                <a:latin typeface="Avenir Book" panose="02000503020000020003" pitchFamily="2" charset="0"/>
              </a:rPr>
              <a:t>University of Southern Philippines</a:t>
            </a:r>
          </a:p>
          <a:p>
            <a:pPr algn="l">
              <a:lnSpc>
                <a:spcPct val="100000"/>
              </a:lnSpc>
              <a:spcBef>
                <a:spcPts val="0"/>
              </a:spcBef>
            </a:pPr>
            <a:r>
              <a:rPr lang="en-US" sz="1700" i="1" dirty="0">
                <a:solidFill>
                  <a:srgbClr val="C00000"/>
                </a:solidFill>
                <a:latin typeface="Avenir Book" panose="02000503020000020003" pitchFamily="2" charset="0"/>
              </a:rPr>
              <a:t>      Philippines (2011-2016)</a:t>
            </a:r>
          </a:p>
          <a:p>
            <a:pPr marL="342900" indent="-342900" algn="l">
              <a:lnSpc>
                <a:spcPct val="100000"/>
              </a:lnSpc>
              <a:spcBef>
                <a:spcPts val="0"/>
              </a:spcBef>
              <a:buFont typeface="Wingdings" pitchFamily="2" charset="2"/>
              <a:buChar char="§"/>
            </a:pPr>
            <a:endParaRPr lang="en-US" sz="1700" dirty="0">
              <a:latin typeface="Avenir Book" panose="02000503020000020003" pitchFamily="2" charset="0"/>
            </a:endParaRPr>
          </a:p>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MS Applied Mathematics</a:t>
            </a:r>
          </a:p>
          <a:p>
            <a:pPr algn="l">
              <a:lnSpc>
                <a:spcPct val="100000"/>
              </a:lnSpc>
              <a:spcBef>
                <a:spcPts val="0"/>
              </a:spcBef>
            </a:pPr>
            <a:r>
              <a:rPr lang="en-US" sz="1700" i="1" dirty="0">
                <a:solidFill>
                  <a:srgbClr val="C00000"/>
                </a:solidFill>
                <a:latin typeface="Avenir Book" panose="02000503020000020003" pitchFamily="2" charset="0"/>
              </a:rPr>
              <a:t>      University of the Philippines</a:t>
            </a:r>
          </a:p>
          <a:p>
            <a:pPr algn="l">
              <a:lnSpc>
                <a:spcPct val="100000"/>
              </a:lnSpc>
              <a:spcBef>
                <a:spcPts val="0"/>
              </a:spcBef>
            </a:pPr>
            <a:r>
              <a:rPr lang="en-US" sz="1700" i="1" dirty="0">
                <a:solidFill>
                  <a:srgbClr val="C00000"/>
                </a:solidFill>
                <a:latin typeface="Avenir Book" panose="02000503020000020003" pitchFamily="2" charset="0"/>
              </a:rPr>
              <a:t>      Philippines (2013-2016)</a:t>
            </a:r>
          </a:p>
          <a:p>
            <a:pPr algn="l">
              <a:lnSpc>
                <a:spcPct val="100000"/>
              </a:lnSpc>
              <a:spcBef>
                <a:spcPts val="0"/>
              </a:spcBef>
            </a:pPr>
            <a:endParaRPr lang="en-US" sz="1700" dirty="0">
              <a:latin typeface="Avenir Book" panose="02000503020000020003" pitchFamily="2" charset="0"/>
            </a:endParaRPr>
          </a:p>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BS Mathematics</a:t>
            </a:r>
          </a:p>
          <a:p>
            <a:pPr algn="l">
              <a:lnSpc>
                <a:spcPct val="100000"/>
              </a:lnSpc>
              <a:spcBef>
                <a:spcPts val="0"/>
              </a:spcBef>
            </a:pPr>
            <a:r>
              <a:rPr lang="en-US" sz="1700" dirty="0">
                <a:latin typeface="Avenir Book" panose="02000503020000020003" pitchFamily="2" charset="0"/>
              </a:rPr>
              <a:t>      </a:t>
            </a:r>
            <a:r>
              <a:rPr lang="en-US" sz="1700" i="1" dirty="0">
                <a:solidFill>
                  <a:srgbClr val="C00000"/>
                </a:solidFill>
                <a:latin typeface="Avenir Book" panose="02000503020000020003" pitchFamily="2" charset="0"/>
              </a:rPr>
              <a:t>Mindanao State University</a:t>
            </a:r>
          </a:p>
          <a:p>
            <a:pPr algn="l">
              <a:lnSpc>
                <a:spcPct val="100000"/>
              </a:lnSpc>
              <a:spcBef>
                <a:spcPts val="0"/>
              </a:spcBef>
            </a:pPr>
            <a:r>
              <a:rPr lang="en-US" sz="1700" i="1" dirty="0">
                <a:solidFill>
                  <a:srgbClr val="C00000"/>
                </a:solidFill>
                <a:latin typeface="Avenir Book" panose="02000503020000020003" pitchFamily="2" charset="0"/>
              </a:rPr>
              <a:t>      Philippines (2011-2016)</a:t>
            </a:r>
          </a:p>
          <a:p>
            <a:pPr marL="342900" indent="-342900" algn="just">
              <a:buFont typeface="Wingdings" pitchFamily="2" charset="2"/>
              <a:buChar char="§"/>
            </a:pPr>
            <a:endParaRPr lang="en-FR" sz="1700" dirty="0">
              <a:latin typeface="Avenir Book" panose="02000503020000020003" pitchFamily="2" charset="0"/>
            </a:endParaRPr>
          </a:p>
        </p:txBody>
      </p:sp>
      <p:cxnSp>
        <p:nvCxnSpPr>
          <p:cNvPr id="6" name="Straight Connector 5">
            <a:extLst>
              <a:ext uri="{FF2B5EF4-FFF2-40B4-BE49-F238E27FC236}">
                <a16:creationId xmlns:a16="http://schemas.microsoft.com/office/drawing/2014/main" id="{883F29DE-59E2-7E47-A6D0-BA4027B079F8}"/>
              </a:ext>
            </a:extLst>
          </p:cNvPr>
          <p:cNvCxnSpPr>
            <a:cxnSpLocks/>
          </p:cNvCxnSpPr>
          <p:nvPr/>
        </p:nvCxnSpPr>
        <p:spPr>
          <a:xfrm>
            <a:off x="7189073" y="76200"/>
            <a:ext cx="0" cy="6705600"/>
          </a:xfrm>
          <a:prstGeom prst="line">
            <a:avLst/>
          </a:prstGeom>
          <a:ln w="19050">
            <a:solidFill>
              <a:srgbClr val="941100"/>
            </a:solidFill>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E6B3D51D-4496-7243-A72D-39D499EBD03D}"/>
              </a:ext>
            </a:extLst>
          </p:cNvPr>
          <p:cNvSpPr/>
          <p:nvPr/>
        </p:nvSpPr>
        <p:spPr>
          <a:xfrm>
            <a:off x="3108815" y="73572"/>
            <a:ext cx="3447393" cy="567559"/>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2400" dirty="0">
                <a:latin typeface="Avenir Book" panose="02000503020000020003" pitchFamily="2" charset="0"/>
              </a:rPr>
              <a:t>EDUCATION</a:t>
            </a:r>
          </a:p>
        </p:txBody>
      </p:sp>
      <p:sp>
        <p:nvSpPr>
          <p:cNvPr id="11" name="Rectangle 10">
            <a:extLst>
              <a:ext uri="{FF2B5EF4-FFF2-40B4-BE49-F238E27FC236}">
                <a16:creationId xmlns:a16="http://schemas.microsoft.com/office/drawing/2014/main" id="{A29E52E1-9957-4541-B768-7A982D5CEC9B}"/>
              </a:ext>
            </a:extLst>
          </p:cNvPr>
          <p:cNvSpPr/>
          <p:nvPr/>
        </p:nvSpPr>
        <p:spPr>
          <a:xfrm>
            <a:off x="7940565" y="73572"/>
            <a:ext cx="3447393" cy="567559"/>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2400" dirty="0">
                <a:latin typeface="Avenir Book" panose="02000503020000020003" pitchFamily="2" charset="0"/>
              </a:rPr>
              <a:t>WORK EXPERIENCE</a:t>
            </a:r>
          </a:p>
        </p:txBody>
      </p:sp>
      <p:sp>
        <p:nvSpPr>
          <p:cNvPr id="12" name="Subtitle 2">
            <a:extLst>
              <a:ext uri="{FF2B5EF4-FFF2-40B4-BE49-F238E27FC236}">
                <a16:creationId xmlns:a16="http://schemas.microsoft.com/office/drawing/2014/main" id="{B7240A45-56EA-494B-978C-35CC6DE2C5EE}"/>
              </a:ext>
            </a:extLst>
          </p:cNvPr>
          <p:cNvSpPr txBox="1">
            <a:spLocks/>
          </p:cNvSpPr>
          <p:nvPr/>
        </p:nvSpPr>
        <p:spPr>
          <a:xfrm>
            <a:off x="7385925" y="746054"/>
            <a:ext cx="4330264" cy="60357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Lead Data Scientist</a:t>
            </a:r>
          </a:p>
          <a:p>
            <a:pPr algn="l">
              <a:lnSpc>
                <a:spcPct val="100000"/>
              </a:lnSpc>
              <a:spcBef>
                <a:spcPts val="0"/>
              </a:spcBef>
            </a:pPr>
            <a:r>
              <a:rPr lang="en-US" sz="1700" i="1" dirty="0">
                <a:solidFill>
                  <a:srgbClr val="C00000"/>
                </a:solidFill>
                <a:latin typeface="Avenir Book" panose="02000503020000020003" pitchFamily="2" charset="0"/>
              </a:rPr>
              <a:t>      </a:t>
            </a:r>
            <a:r>
              <a:rPr lang="en-US" sz="1400" i="1" dirty="0">
                <a:solidFill>
                  <a:srgbClr val="C00000"/>
                </a:solidFill>
                <a:latin typeface="Avenir Book" panose="02000503020000020003" pitchFamily="2" charset="0"/>
              </a:rPr>
              <a:t>REFINITIV</a:t>
            </a:r>
          </a:p>
          <a:p>
            <a:pPr algn="l">
              <a:lnSpc>
                <a:spcPct val="100000"/>
              </a:lnSpc>
              <a:spcBef>
                <a:spcPts val="0"/>
              </a:spcBef>
            </a:pPr>
            <a:r>
              <a:rPr lang="en-US" sz="1400" i="1" dirty="0">
                <a:solidFill>
                  <a:srgbClr val="C00000"/>
                </a:solidFill>
                <a:latin typeface="Avenir Book" panose="02000503020000020003" pitchFamily="2" charset="0"/>
              </a:rPr>
              <a:t>       France (2021-present)</a:t>
            </a:r>
          </a:p>
          <a:p>
            <a:pPr marL="342900" indent="-342900" algn="l">
              <a:lnSpc>
                <a:spcPct val="100000"/>
              </a:lnSpc>
              <a:spcBef>
                <a:spcPts val="0"/>
              </a:spcBef>
              <a:buFont typeface="Wingdings" pitchFamily="2" charset="2"/>
              <a:buChar char="§"/>
            </a:pPr>
            <a:endParaRPr lang="en-US" sz="1700" dirty="0">
              <a:latin typeface="Avenir Book" panose="02000503020000020003" pitchFamily="2" charset="0"/>
            </a:endParaRPr>
          </a:p>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Research Scientist</a:t>
            </a:r>
          </a:p>
          <a:p>
            <a:pPr algn="l">
              <a:lnSpc>
                <a:spcPct val="100000"/>
              </a:lnSpc>
              <a:spcBef>
                <a:spcPts val="0"/>
              </a:spcBef>
            </a:pPr>
            <a:r>
              <a:rPr lang="en-US" sz="1400" dirty="0">
                <a:solidFill>
                  <a:srgbClr val="C00000"/>
                </a:solidFill>
                <a:latin typeface="Avenir Book" panose="02000503020000020003" pitchFamily="2" charset="0"/>
              </a:rPr>
              <a:t>       INSERM</a:t>
            </a:r>
            <a:endParaRPr lang="en-US" sz="1400" i="1" dirty="0">
              <a:solidFill>
                <a:srgbClr val="C00000"/>
              </a:solidFill>
              <a:latin typeface="Avenir Book" panose="02000503020000020003" pitchFamily="2" charset="0"/>
            </a:endParaRPr>
          </a:p>
          <a:p>
            <a:pPr algn="l">
              <a:lnSpc>
                <a:spcPct val="100000"/>
              </a:lnSpc>
              <a:spcBef>
                <a:spcPts val="0"/>
              </a:spcBef>
            </a:pPr>
            <a:r>
              <a:rPr lang="en-US" sz="1400" i="1" dirty="0">
                <a:solidFill>
                  <a:srgbClr val="C00000"/>
                </a:solidFill>
                <a:latin typeface="Avenir Book" panose="02000503020000020003" pitchFamily="2" charset="0"/>
              </a:rPr>
              <a:t>       Brest, France (2018-2021)</a:t>
            </a:r>
          </a:p>
          <a:p>
            <a:pPr algn="l">
              <a:lnSpc>
                <a:spcPct val="100000"/>
              </a:lnSpc>
              <a:spcBef>
                <a:spcPts val="0"/>
              </a:spcBef>
            </a:pPr>
            <a:endParaRPr lang="en-US" sz="1700" dirty="0">
              <a:latin typeface="Avenir Book" panose="02000503020000020003" pitchFamily="2" charset="0"/>
            </a:endParaRPr>
          </a:p>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Data Science Consultant</a:t>
            </a:r>
          </a:p>
          <a:p>
            <a:pPr algn="l">
              <a:lnSpc>
                <a:spcPct val="100000"/>
              </a:lnSpc>
              <a:spcBef>
                <a:spcPts val="0"/>
              </a:spcBef>
            </a:pPr>
            <a:r>
              <a:rPr lang="en-US" sz="1400" i="1" dirty="0">
                <a:latin typeface="Avenir Book" panose="02000503020000020003" pitchFamily="2" charset="0"/>
              </a:rPr>
              <a:t>       </a:t>
            </a:r>
            <a:r>
              <a:rPr lang="en-US" sz="1400" i="1" dirty="0" err="1">
                <a:solidFill>
                  <a:srgbClr val="C00000"/>
                </a:solidFill>
                <a:latin typeface="Avenir Book" panose="02000503020000020003" pitchFamily="2" charset="0"/>
              </a:rPr>
              <a:t>Biofourmis</a:t>
            </a:r>
            <a:endParaRPr lang="en-US" sz="1400" i="1" dirty="0">
              <a:solidFill>
                <a:srgbClr val="C00000"/>
              </a:solidFill>
              <a:latin typeface="Avenir Book" panose="02000503020000020003" pitchFamily="2" charset="0"/>
            </a:endParaRPr>
          </a:p>
          <a:p>
            <a:pPr algn="l">
              <a:lnSpc>
                <a:spcPct val="100000"/>
              </a:lnSpc>
              <a:spcBef>
                <a:spcPts val="0"/>
              </a:spcBef>
            </a:pPr>
            <a:r>
              <a:rPr lang="en-US" sz="1400" i="1" dirty="0">
                <a:solidFill>
                  <a:srgbClr val="C00000"/>
                </a:solidFill>
                <a:latin typeface="Avenir Book" panose="02000503020000020003" pitchFamily="2" charset="0"/>
              </a:rPr>
              <a:t>       Singapore (June 2018- Aug 2018)</a:t>
            </a:r>
          </a:p>
          <a:p>
            <a:pPr marL="342900" indent="-342900" algn="l">
              <a:lnSpc>
                <a:spcPct val="100000"/>
              </a:lnSpc>
              <a:spcBef>
                <a:spcPts val="0"/>
              </a:spcBef>
              <a:buFont typeface="Wingdings" pitchFamily="2" charset="2"/>
              <a:buChar char="§"/>
            </a:pPr>
            <a:endParaRPr lang="en-US" sz="1400" dirty="0">
              <a:latin typeface="Avenir Book" panose="02000503020000020003" pitchFamily="2" charset="0"/>
            </a:endParaRPr>
          </a:p>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Senior Data Scientist</a:t>
            </a:r>
          </a:p>
          <a:p>
            <a:pPr algn="l">
              <a:lnSpc>
                <a:spcPct val="100000"/>
              </a:lnSpc>
              <a:spcBef>
                <a:spcPts val="0"/>
              </a:spcBef>
            </a:pPr>
            <a:r>
              <a:rPr lang="en-US" sz="1700" i="1" dirty="0">
                <a:solidFill>
                  <a:srgbClr val="C00000"/>
                </a:solidFill>
                <a:latin typeface="Avenir Book" panose="02000503020000020003" pitchFamily="2" charset="0"/>
              </a:rPr>
              <a:t>      </a:t>
            </a:r>
            <a:r>
              <a:rPr lang="en-US" sz="1400" i="1" dirty="0">
                <a:solidFill>
                  <a:srgbClr val="C00000"/>
                </a:solidFill>
                <a:latin typeface="Avenir Book" panose="02000503020000020003" pitchFamily="2" charset="0"/>
              </a:rPr>
              <a:t>Neural Mechanics</a:t>
            </a:r>
          </a:p>
          <a:p>
            <a:pPr algn="l">
              <a:lnSpc>
                <a:spcPct val="100000"/>
              </a:lnSpc>
              <a:spcBef>
                <a:spcPts val="0"/>
              </a:spcBef>
            </a:pPr>
            <a:r>
              <a:rPr lang="en-US" sz="1400" i="1" dirty="0">
                <a:solidFill>
                  <a:srgbClr val="C00000"/>
                </a:solidFill>
                <a:latin typeface="Avenir Book" panose="02000503020000020003" pitchFamily="2" charset="0"/>
              </a:rPr>
              <a:t>       Philippines (2017-2018)</a:t>
            </a:r>
          </a:p>
          <a:p>
            <a:pPr algn="l">
              <a:lnSpc>
                <a:spcPct val="100000"/>
              </a:lnSpc>
              <a:spcBef>
                <a:spcPts val="0"/>
              </a:spcBef>
            </a:pPr>
            <a:endParaRPr lang="en-US" sz="1700" dirty="0">
              <a:latin typeface="Avenir Book" panose="02000503020000020003" pitchFamily="2" charset="0"/>
            </a:endParaRPr>
          </a:p>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Data Scientist</a:t>
            </a:r>
          </a:p>
          <a:p>
            <a:pPr algn="l">
              <a:lnSpc>
                <a:spcPct val="100000"/>
              </a:lnSpc>
              <a:spcBef>
                <a:spcPts val="0"/>
              </a:spcBef>
            </a:pPr>
            <a:r>
              <a:rPr lang="en-US" sz="1700" dirty="0">
                <a:latin typeface="Avenir Book" panose="02000503020000020003" pitchFamily="2" charset="0"/>
              </a:rPr>
              <a:t>      </a:t>
            </a:r>
            <a:r>
              <a:rPr lang="en-US" sz="1400" i="1" dirty="0">
                <a:solidFill>
                  <a:srgbClr val="C00000"/>
                </a:solidFill>
                <a:latin typeface="Avenir Book" panose="02000503020000020003" pitchFamily="2" charset="0"/>
              </a:rPr>
              <a:t>BCS Technology International</a:t>
            </a:r>
          </a:p>
          <a:p>
            <a:pPr algn="l">
              <a:lnSpc>
                <a:spcPct val="100000"/>
              </a:lnSpc>
              <a:spcBef>
                <a:spcPts val="0"/>
              </a:spcBef>
            </a:pPr>
            <a:r>
              <a:rPr lang="en-US" sz="1400" i="1" dirty="0">
                <a:solidFill>
                  <a:srgbClr val="C00000"/>
                </a:solidFill>
                <a:latin typeface="Avenir Book" panose="02000503020000020003" pitchFamily="2" charset="0"/>
              </a:rPr>
              <a:t>       Philippines (2016-2017)</a:t>
            </a:r>
          </a:p>
          <a:p>
            <a:pPr algn="l">
              <a:lnSpc>
                <a:spcPct val="100000"/>
              </a:lnSpc>
              <a:spcBef>
                <a:spcPts val="0"/>
              </a:spcBef>
            </a:pPr>
            <a:endParaRPr lang="en-US" sz="1700" i="1" dirty="0">
              <a:solidFill>
                <a:srgbClr val="C00000"/>
              </a:solidFill>
              <a:latin typeface="Avenir Book" panose="02000503020000020003" pitchFamily="2" charset="0"/>
            </a:endParaRPr>
          </a:p>
          <a:p>
            <a:pPr marL="342900" indent="-342900" algn="l">
              <a:lnSpc>
                <a:spcPct val="100000"/>
              </a:lnSpc>
              <a:spcBef>
                <a:spcPts val="0"/>
              </a:spcBef>
              <a:buFont typeface="Wingdings" pitchFamily="2" charset="2"/>
              <a:buChar char="§"/>
            </a:pPr>
            <a:r>
              <a:rPr lang="en-US" sz="1700" dirty="0">
                <a:latin typeface="Avenir Book" panose="02000503020000020003" pitchFamily="2" charset="0"/>
              </a:rPr>
              <a:t>Statistical Specialist</a:t>
            </a:r>
          </a:p>
          <a:p>
            <a:pPr algn="l">
              <a:lnSpc>
                <a:spcPct val="100000"/>
              </a:lnSpc>
              <a:spcBef>
                <a:spcPts val="0"/>
              </a:spcBef>
            </a:pPr>
            <a:r>
              <a:rPr lang="en-US" sz="1700" dirty="0">
                <a:latin typeface="Avenir Book" panose="02000503020000020003" pitchFamily="2" charset="0"/>
              </a:rPr>
              <a:t>      </a:t>
            </a:r>
            <a:r>
              <a:rPr lang="en-US" sz="1400" i="1" dirty="0">
                <a:solidFill>
                  <a:srgbClr val="C00000"/>
                </a:solidFill>
                <a:latin typeface="Avenir Book" panose="02000503020000020003" pitchFamily="2" charset="0"/>
              </a:rPr>
              <a:t>Philippine Statistics Authority</a:t>
            </a:r>
          </a:p>
          <a:p>
            <a:pPr algn="l">
              <a:lnSpc>
                <a:spcPct val="100000"/>
              </a:lnSpc>
              <a:spcBef>
                <a:spcPts val="0"/>
              </a:spcBef>
            </a:pPr>
            <a:r>
              <a:rPr lang="en-US" sz="1400" i="1" dirty="0">
                <a:solidFill>
                  <a:srgbClr val="C00000"/>
                </a:solidFill>
                <a:latin typeface="Avenir Book" panose="02000503020000020003" pitchFamily="2" charset="0"/>
              </a:rPr>
              <a:t>       Philippines (2015-2016)</a:t>
            </a:r>
          </a:p>
          <a:p>
            <a:pPr algn="l">
              <a:lnSpc>
                <a:spcPct val="100000"/>
              </a:lnSpc>
              <a:spcBef>
                <a:spcPts val="0"/>
              </a:spcBef>
            </a:pPr>
            <a:endParaRPr lang="en-US" sz="1700" i="1" dirty="0">
              <a:solidFill>
                <a:srgbClr val="C00000"/>
              </a:solidFill>
              <a:latin typeface="Avenir Book" panose="02000503020000020003" pitchFamily="2" charset="0"/>
            </a:endParaRPr>
          </a:p>
          <a:p>
            <a:pPr marL="342900" indent="-342900" algn="just">
              <a:buFont typeface="Wingdings" pitchFamily="2" charset="2"/>
              <a:buChar char="§"/>
            </a:pPr>
            <a:endParaRPr lang="en-FR" sz="1700" dirty="0">
              <a:latin typeface="Avenir Book" panose="02000503020000020003" pitchFamily="2" charset="0"/>
            </a:endParaRPr>
          </a:p>
        </p:txBody>
      </p:sp>
      <p:pic>
        <p:nvPicPr>
          <p:cNvPr id="9" name="Picture 8">
            <a:extLst>
              <a:ext uri="{FF2B5EF4-FFF2-40B4-BE49-F238E27FC236}">
                <a16:creationId xmlns:a16="http://schemas.microsoft.com/office/drawing/2014/main" id="{E42F03A2-99CB-7244-9976-496A8C861AA6}"/>
              </a:ext>
            </a:extLst>
          </p:cNvPr>
          <p:cNvPicPr>
            <a:picLocks noChangeAspect="1"/>
          </p:cNvPicPr>
          <p:nvPr/>
        </p:nvPicPr>
        <p:blipFill>
          <a:blip r:embed="rId2"/>
          <a:stretch>
            <a:fillRect/>
          </a:stretch>
        </p:blipFill>
        <p:spPr>
          <a:xfrm>
            <a:off x="240692" y="18832"/>
            <a:ext cx="2421266" cy="2438400"/>
          </a:xfrm>
          <a:prstGeom prst="rect">
            <a:avLst/>
          </a:prstGeom>
        </p:spPr>
      </p:pic>
      <p:sp>
        <p:nvSpPr>
          <p:cNvPr id="13" name="Subtitle 2">
            <a:extLst>
              <a:ext uri="{FF2B5EF4-FFF2-40B4-BE49-F238E27FC236}">
                <a16:creationId xmlns:a16="http://schemas.microsoft.com/office/drawing/2014/main" id="{2D3D9740-1940-594B-9683-A4EDA90FD161}"/>
              </a:ext>
            </a:extLst>
          </p:cNvPr>
          <p:cNvSpPr txBox="1">
            <a:spLocks/>
          </p:cNvSpPr>
          <p:nvPr/>
        </p:nvSpPr>
        <p:spPr>
          <a:xfrm>
            <a:off x="210140" y="2457232"/>
            <a:ext cx="2746103" cy="4232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FR" sz="1600" dirty="0">
                <a:latin typeface="Avenir Book" panose="02000503020000020003" pitchFamily="2" charset="0"/>
              </a:rPr>
              <a:t>RONRICK DA-ANO, PHD</a:t>
            </a:r>
          </a:p>
        </p:txBody>
      </p:sp>
      <p:sp>
        <p:nvSpPr>
          <p:cNvPr id="15" name="Subtitle 2">
            <a:extLst>
              <a:ext uri="{FF2B5EF4-FFF2-40B4-BE49-F238E27FC236}">
                <a16:creationId xmlns:a16="http://schemas.microsoft.com/office/drawing/2014/main" id="{79B3D7D6-A901-FA40-B80B-57811590E86B}"/>
              </a:ext>
            </a:extLst>
          </p:cNvPr>
          <p:cNvSpPr txBox="1">
            <a:spLocks/>
          </p:cNvSpPr>
          <p:nvPr/>
        </p:nvSpPr>
        <p:spPr>
          <a:xfrm>
            <a:off x="155566" y="3937623"/>
            <a:ext cx="2800677" cy="335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600" dirty="0" err="1">
                <a:solidFill>
                  <a:srgbClr val="C00000"/>
                </a:solidFill>
                <a:latin typeface="Avenir Book" panose="02000503020000020003" pitchFamily="2" charset="0"/>
              </a:rPr>
              <a:t>Linkedin</a:t>
            </a:r>
            <a:r>
              <a:rPr lang="en-US" sz="1600" dirty="0">
                <a:solidFill>
                  <a:srgbClr val="C00000"/>
                </a:solidFill>
                <a:latin typeface="Avenir Book" panose="02000503020000020003" pitchFamily="2" charset="0"/>
              </a:rPr>
              <a:t>:</a:t>
            </a:r>
          </a:p>
          <a:p>
            <a:pPr algn="l">
              <a:lnSpc>
                <a:spcPct val="100000"/>
              </a:lnSpc>
              <a:spcBef>
                <a:spcPts val="0"/>
              </a:spcBef>
            </a:pPr>
            <a:r>
              <a:rPr lang="en-US" sz="1600" dirty="0">
                <a:solidFill>
                  <a:srgbClr val="C00000"/>
                </a:solidFill>
                <a:latin typeface="Avenir Book" panose="02000503020000020003" pitchFamily="2" charset="0"/>
                <a:hlinkClick r:id="rId3"/>
              </a:rPr>
              <a:t>https://www.linkedin.com/in/ronrick-a-da-ano/</a:t>
            </a:r>
            <a:r>
              <a:rPr lang="en-US" sz="1600" dirty="0">
                <a:solidFill>
                  <a:srgbClr val="C00000"/>
                </a:solidFill>
                <a:latin typeface="Avenir Book" panose="02000503020000020003" pitchFamily="2" charset="0"/>
              </a:rPr>
              <a:t> </a:t>
            </a:r>
          </a:p>
          <a:p>
            <a:pPr algn="l">
              <a:lnSpc>
                <a:spcPct val="100000"/>
              </a:lnSpc>
              <a:spcBef>
                <a:spcPts val="0"/>
              </a:spcBef>
            </a:pPr>
            <a:r>
              <a:rPr lang="en-US" sz="1600" dirty="0">
                <a:solidFill>
                  <a:srgbClr val="C00000"/>
                </a:solidFill>
                <a:latin typeface="Avenir Book" panose="02000503020000020003" pitchFamily="2" charset="0"/>
              </a:rPr>
              <a:t>     </a:t>
            </a:r>
            <a:endParaRPr lang="en-FR" sz="1600" dirty="0">
              <a:latin typeface="Avenir Book" panose="02000503020000020003" pitchFamily="2" charset="0"/>
            </a:endParaRPr>
          </a:p>
        </p:txBody>
      </p:sp>
      <p:sp>
        <p:nvSpPr>
          <p:cNvPr id="16" name="Subtitle 2">
            <a:extLst>
              <a:ext uri="{FF2B5EF4-FFF2-40B4-BE49-F238E27FC236}">
                <a16:creationId xmlns:a16="http://schemas.microsoft.com/office/drawing/2014/main" id="{859DABFA-14FC-8149-8BC0-8AEDB6875FC1}"/>
              </a:ext>
            </a:extLst>
          </p:cNvPr>
          <p:cNvSpPr txBox="1">
            <a:spLocks/>
          </p:cNvSpPr>
          <p:nvPr/>
        </p:nvSpPr>
        <p:spPr>
          <a:xfrm>
            <a:off x="138541" y="3254175"/>
            <a:ext cx="3156282" cy="3357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600" dirty="0">
                <a:solidFill>
                  <a:srgbClr val="C00000"/>
                </a:solidFill>
                <a:latin typeface="Avenir Book" panose="02000503020000020003" pitchFamily="2" charset="0"/>
              </a:rPr>
              <a:t>Email:</a:t>
            </a:r>
          </a:p>
          <a:p>
            <a:pPr algn="l">
              <a:lnSpc>
                <a:spcPct val="100000"/>
              </a:lnSpc>
              <a:spcBef>
                <a:spcPts val="0"/>
              </a:spcBef>
            </a:pPr>
            <a:r>
              <a:rPr lang="en-US" sz="1600" dirty="0">
                <a:solidFill>
                  <a:srgbClr val="C00000"/>
                </a:solidFill>
                <a:latin typeface="Avenir Book" panose="02000503020000020003" pitchFamily="2" charset="0"/>
                <a:hlinkClick r:id="rId4"/>
              </a:rPr>
              <a:t>ronrickarnaiz@gmail.com</a:t>
            </a:r>
            <a:endParaRPr lang="en-US" sz="1600" dirty="0">
              <a:solidFill>
                <a:srgbClr val="C00000"/>
              </a:solidFill>
              <a:latin typeface="Avenir Book" panose="02000503020000020003" pitchFamily="2" charset="0"/>
            </a:endParaRPr>
          </a:p>
          <a:p>
            <a:pPr algn="l">
              <a:lnSpc>
                <a:spcPct val="100000"/>
              </a:lnSpc>
              <a:spcBef>
                <a:spcPts val="0"/>
              </a:spcBef>
            </a:pPr>
            <a:r>
              <a:rPr lang="en-US" sz="1600" dirty="0">
                <a:solidFill>
                  <a:srgbClr val="C00000"/>
                </a:solidFill>
                <a:latin typeface="Avenir Book" panose="02000503020000020003" pitchFamily="2" charset="0"/>
              </a:rPr>
              <a:t>     </a:t>
            </a:r>
            <a:endParaRPr lang="en-FR" sz="1600" dirty="0">
              <a:latin typeface="Avenir Book" panose="02000503020000020003" pitchFamily="2" charset="0"/>
            </a:endParaRPr>
          </a:p>
        </p:txBody>
      </p:sp>
    </p:spTree>
    <p:extLst>
      <p:ext uri="{BB962C8B-B14F-4D97-AF65-F5344CB8AC3E}">
        <p14:creationId xmlns:p14="http://schemas.microsoft.com/office/powerpoint/2010/main" val="1646671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10174014" cy="3986431"/>
          </a:xfrm>
        </p:spPr>
        <p:txBody>
          <a:bodyPr>
            <a:noAutofit/>
          </a:bodyPr>
          <a:lstStyle/>
          <a:p>
            <a:pPr marL="800100" lvl="1" indent="-342900" algn="l">
              <a:lnSpc>
                <a:spcPct val="80000"/>
              </a:lnSpc>
              <a:buFont typeface="Wingdings" pitchFamily="2" charset="2"/>
              <a:buChar char="§"/>
            </a:pPr>
            <a:r>
              <a:rPr lang="en-US" altLang="en-US" sz="2400" dirty="0">
                <a:latin typeface="Avenir Book" panose="02000503020000020003" pitchFamily="2" charset="0"/>
              </a:rPr>
              <a:t>The object mean already exists in the base package but is now masked by your object mean. To get a list of all masked objects use the function conflicts.</a:t>
            </a:r>
          </a:p>
          <a:p>
            <a:pPr marL="1638300" lvl="3" indent="-266700" algn="l">
              <a:lnSpc>
                <a:spcPct val="80000"/>
              </a:lnSpc>
            </a:pPr>
            <a:r>
              <a:rPr lang="en-US" altLang="en-US" sz="1800" dirty="0">
                <a:latin typeface="Avenir Book" panose="02000503020000020003" pitchFamily="2" charset="0"/>
              </a:rPr>
              <a:t>	</a:t>
            </a:r>
            <a:r>
              <a:rPr lang="en-US" altLang="en-US" sz="1800" dirty="0">
                <a:solidFill>
                  <a:srgbClr val="C00000"/>
                </a:solidFill>
                <a:latin typeface="Avenir Book" panose="02000503020000020003" pitchFamily="2" charset="0"/>
              </a:rPr>
              <a:t>&gt; conflicts()</a:t>
            </a:r>
          </a:p>
          <a:p>
            <a:pPr marL="1638300" lvl="3" indent="-266700" algn="l">
              <a:lnSpc>
                <a:spcPct val="80000"/>
              </a:lnSpc>
            </a:pPr>
            <a:r>
              <a:rPr lang="en-US" altLang="en-US" sz="1800" dirty="0">
                <a:solidFill>
                  <a:srgbClr val="C00000"/>
                </a:solidFill>
                <a:latin typeface="Avenir Book" panose="02000503020000020003" pitchFamily="2" charset="0"/>
              </a:rPr>
              <a:t>	[1] "body&lt;-" "mean“</a:t>
            </a:r>
          </a:p>
          <a:p>
            <a:pPr marL="1638300" lvl="3" indent="-266700" algn="l">
              <a:lnSpc>
                <a:spcPct val="80000"/>
              </a:lnSpc>
            </a:pPr>
            <a:endParaRPr lang="en-US" altLang="en-US" sz="1800" dirty="0">
              <a:latin typeface="Avenir Book" panose="02000503020000020003" pitchFamily="2" charset="0"/>
            </a:endParaRPr>
          </a:p>
          <a:p>
            <a:pPr marL="800100" lvl="1" indent="-342900" algn="l">
              <a:lnSpc>
                <a:spcPct val="80000"/>
              </a:lnSpc>
              <a:buFont typeface="Wingdings" pitchFamily="2" charset="2"/>
              <a:buChar char="§"/>
            </a:pPr>
            <a:r>
              <a:rPr lang="en-US" altLang="en-US" sz="2400" dirty="0">
                <a:latin typeface="Avenir Book" panose="02000503020000020003" pitchFamily="2" charset="0"/>
              </a:rPr>
              <a:t>You can safely remove the object mean with the function </a:t>
            </a:r>
          </a:p>
          <a:p>
            <a:pPr marL="800100" lvl="1" indent="-342900" algn="l">
              <a:lnSpc>
                <a:spcPct val="80000"/>
              </a:lnSpc>
            </a:pPr>
            <a:r>
              <a:rPr lang="en-US" altLang="en-US" sz="2400" dirty="0">
                <a:solidFill>
                  <a:srgbClr val="C00000"/>
                </a:solidFill>
                <a:latin typeface="Avenir Book" panose="02000503020000020003" pitchFamily="2" charset="0"/>
              </a:rPr>
              <a:t>	rm() </a:t>
            </a:r>
            <a:r>
              <a:rPr lang="en-US" altLang="en-US" sz="2400" dirty="0">
                <a:latin typeface="Avenir Book" panose="02000503020000020003" pitchFamily="2" charset="0"/>
              </a:rPr>
              <a:t>without risking deletion of the mean function. </a:t>
            </a:r>
          </a:p>
          <a:p>
            <a:pPr marL="800100" lvl="1" indent="-342900" algn="l">
              <a:lnSpc>
                <a:spcPct val="80000"/>
              </a:lnSpc>
            </a:pPr>
            <a:endParaRPr lang="en-US" altLang="en-US" sz="2400" dirty="0">
              <a:latin typeface="Avenir Book" panose="02000503020000020003" pitchFamily="2" charset="0"/>
            </a:endParaRPr>
          </a:p>
          <a:p>
            <a:pPr marL="800100" lvl="1" indent="-342900" algn="l">
              <a:lnSpc>
                <a:spcPct val="80000"/>
              </a:lnSpc>
              <a:buFont typeface="Wingdings" pitchFamily="2" charset="2"/>
              <a:buChar char="§"/>
            </a:pPr>
            <a:r>
              <a:rPr lang="en-US" altLang="en-US" sz="2400" dirty="0">
                <a:latin typeface="Avenir Book" panose="02000503020000020003" pitchFamily="2" charset="0"/>
              </a:rPr>
              <a:t>Calling  </a:t>
            </a:r>
            <a:r>
              <a:rPr lang="en-US" altLang="en-US" sz="2400" dirty="0">
                <a:solidFill>
                  <a:srgbClr val="C00000"/>
                </a:solidFill>
                <a:latin typeface="Avenir Book" panose="02000503020000020003" pitchFamily="2" charset="0"/>
              </a:rPr>
              <a:t>rm() </a:t>
            </a:r>
            <a:r>
              <a:rPr lang="en-US" altLang="en-US" sz="2400" dirty="0">
                <a:latin typeface="Avenir Book" panose="02000503020000020003" pitchFamily="2" charset="0"/>
              </a:rPr>
              <a:t>removes only objects in your working environment by default.</a:t>
            </a:r>
          </a:p>
          <a:p>
            <a:pPr marL="1638300" lvl="3" indent="-266700" algn="l">
              <a:lnSpc>
                <a:spcPct val="80000"/>
              </a:lnSpc>
            </a:pPr>
            <a:endParaRPr lang="en-US" altLang="en-US" sz="32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BDD1E7A-EEB9-6241-A01B-E925E7217D50}"/>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 Conflicting objects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1373060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9144000" cy="3986431"/>
          </a:xfrm>
        </p:spPr>
        <p:txBody>
          <a:bodyPr>
            <a:noAutofit/>
          </a:bodyPr>
          <a:lstStyle/>
          <a:p>
            <a:pPr marL="800100" lvl="1" indent="-342900">
              <a:buFont typeface="Wingdings" pitchFamily="2" charset="2"/>
              <a:buChar char="§"/>
            </a:pPr>
            <a:r>
              <a:rPr lang="en-US" altLang="en-US" sz="2400" dirty="0">
                <a:latin typeface="Avenir Book" panose="02000503020000020003" pitchFamily="2" charset="0"/>
              </a:rPr>
              <a:t>You can have input come from a script file (a file containing </a:t>
            </a:r>
            <a:r>
              <a:rPr lang="en-US" altLang="en-US" sz="2400" b="1" dirty="0">
                <a:latin typeface="Avenir Book" panose="02000503020000020003" pitchFamily="2" charset="0"/>
              </a:rPr>
              <a:t>R</a:t>
            </a:r>
            <a:r>
              <a:rPr lang="en-US" altLang="en-US" sz="2400" dirty="0">
                <a:latin typeface="Avenir Book" panose="02000503020000020003" pitchFamily="2" charset="0"/>
              </a:rPr>
              <a:t> commands) and direct output to a variety of destinations.</a:t>
            </a:r>
            <a:endParaRPr lang="en-US" altLang="en-US" sz="2400" b="1" dirty="0">
              <a:latin typeface="Avenir Book" panose="02000503020000020003" pitchFamily="2" charset="0"/>
            </a:endParaRPr>
          </a:p>
          <a:p>
            <a:pPr marL="800100" lvl="1" indent="-342900"/>
            <a:r>
              <a:rPr lang="en-US" altLang="en-US" sz="2400" b="1" dirty="0">
                <a:latin typeface="Avenir Book" panose="02000503020000020003" pitchFamily="2" charset="0"/>
              </a:rPr>
              <a:t>Input </a:t>
            </a:r>
          </a:p>
          <a:p>
            <a:pPr marL="800100" lvl="1" indent="-342900"/>
            <a:endParaRPr lang="en-US" altLang="en-US" sz="2400" b="1" dirty="0">
              <a:latin typeface="Avenir Book" panose="02000503020000020003" pitchFamily="2" charset="0"/>
            </a:endParaRPr>
          </a:p>
          <a:p>
            <a:pPr marL="800100" lvl="1" indent="-342900" algn="just">
              <a:buFont typeface="Wingdings" pitchFamily="2" charset="2"/>
              <a:buChar char="§"/>
            </a:pPr>
            <a:r>
              <a:rPr lang="en-US" altLang="en-US" sz="2400" dirty="0">
                <a:latin typeface="Avenir Book" panose="02000503020000020003" pitchFamily="2" charset="0"/>
              </a:rPr>
              <a:t>The </a:t>
            </a:r>
            <a:r>
              <a:rPr lang="en-US" altLang="en-US" sz="2400" b="1" dirty="0">
                <a:latin typeface="Avenir Book" panose="02000503020000020003" pitchFamily="2" charset="0"/>
              </a:rPr>
              <a:t>source( )</a:t>
            </a:r>
            <a:r>
              <a:rPr lang="en-US" altLang="en-US" sz="2400" dirty="0">
                <a:latin typeface="Avenir Book" panose="02000503020000020003" pitchFamily="2" charset="0"/>
              </a:rPr>
              <a:t> function runs a script in the current session. If the filename does not include a path, the file is taken from the current working directory. </a:t>
            </a:r>
          </a:p>
          <a:p>
            <a:pPr marL="800100" lvl="1" indent="-342900"/>
            <a:r>
              <a:rPr lang="en-US" altLang="en-US" sz="2400" dirty="0">
                <a:latin typeface="Avenir Book" panose="02000503020000020003" pitchFamily="2" charset="0"/>
              </a:rPr>
              <a:t># input a script</a:t>
            </a:r>
            <a:br>
              <a:rPr lang="en-US" altLang="en-US" sz="2400" dirty="0">
                <a:latin typeface="Avenir Book" panose="02000503020000020003" pitchFamily="2" charset="0"/>
              </a:rPr>
            </a:br>
            <a:r>
              <a:rPr lang="en-US" altLang="en-US" sz="2400" dirty="0">
                <a:solidFill>
                  <a:srgbClr val="C00000"/>
                </a:solidFill>
                <a:latin typeface="Avenir Book" panose="02000503020000020003" pitchFamily="2" charset="0"/>
              </a:rPr>
              <a:t>source("</a:t>
            </a:r>
            <a:r>
              <a:rPr lang="en-US" altLang="en-US" sz="2400" dirty="0" err="1">
                <a:solidFill>
                  <a:srgbClr val="C00000"/>
                </a:solidFill>
                <a:latin typeface="Avenir Book" panose="02000503020000020003" pitchFamily="2" charset="0"/>
              </a:rPr>
              <a:t>myfile</a:t>
            </a:r>
            <a:r>
              <a:rPr lang="en-US" altLang="en-US" sz="2400" dirty="0">
                <a:solidFill>
                  <a:srgbClr val="C00000"/>
                </a:solidFill>
                <a:latin typeface="Avenir Book" panose="02000503020000020003" pitchFamily="2" charset="0"/>
              </a:rPr>
              <a:t>") </a:t>
            </a:r>
            <a:endParaRPr lang="en-US" altLang="en-US" sz="2400" b="1" dirty="0">
              <a:solidFill>
                <a:srgbClr val="C00000"/>
              </a:solidFill>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Source Codes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4246407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255988"/>
            <a:ext cx="9144000" cy="4879812"/>
          </a:xfrm>
        </p:spPr>
        <p:txBody>
          <a:bodyPr>
            <a:noAutofit/>
          </a:bodyPr>
          <a:lstStyle/>
          <a:p>
            <a:pPr marL="800100" lvl="1" indent="-342900" algn="just">
              <a:buFont typeface="Wingdings" pitchFamily="2" charset="2"/>
              <a:buChar char="§"/>
            </a:pPr>
            <a:r>
              <a:rPr lang="en-US" altLang="en-US" sz="2400" dirty="0">
                <a:latin typeface="Avenir Book" panose="02000503020000020003" pitchFamily="2" charset="0"/>
              </a:rPr>
              <a:t>To redirect graphic output use one of the following functions. Use </a:t>
            </a:r>
            <a:r>
              <a:rPr lang="en-US" altLang="en-US" sz="2400" b="1" dirty="0" err="1">
                <a:solidFill>
                  <a:srgbClr val="C00000"/>
                </a:solidFill>
                <a:latin typeface="Avenir Book" panose="02000503020000020003" pitchFamily="2" charset="0"/>
              </a:rPr>
              <a:t>dev.off</a:t>
            </a:r>
            <a:r>
              <a:rPr lang="en-US" altLang="en-US" sz="2400" b="1" dirty="0">
                <a:solidFill>
                  <a:srgbClr val="C00000"/>
                </a:solidFill>
                <a:latin typeface="Avenir Book" panose="02000503020000020003" pitchFamily="2" charset="0"/>
              </a:rPr>
              <a:t>( )</a:t>
            </a:r>
            <a:r>
              <a:rPr lang="en-US" altLang="en-US" sz="2400" dirty="0">
                <a:solidFill>
                  <a:srgbClr val="C00000"/>
                </a:solidFill>
                <a:latin typeface="Avenir Book" panose="02000503020000020003" pitchFamily="2" charset="0"/>
              </a:rPr>
              <a:t> </a:t>
            </a:r>
            <a:r>
              <a:rPr lang="en-US" altLang="en-US" sz="2400" dirty="0">
                <a:latin typeface="Avenir Book" panose="02000503020000020003" pitchFamily="2" charset="0"/>
              </a:rPr>
              <a:t>to return output to the terminal. </a:t>
            </a:r>
            <a:endParaRPr lang="en-US" altLang="en-US" sz="2400" b="1"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Graphs</a:t>
            </a:r>
            <a:endParaRPr lang="en-US" sz="4400" dirty="0">
              <a:solidFill>
                <a:schemeClr val="bg1"/>
              </a:solidFill>
              <a:latin typeface="Avenir Book" panose="02000503020000020003" pitchFamily="2" charset="0"/>
            </a:endParaRPr>
          </a:p>
        </p:txBody>
      </p:sp>
      <p:graphicFrame>
        <p:nvGraphicFramePr>
          <p:cNvPr id="6" name="Group 44">
            <a:extLst>
              <a:ext uri="{FF2B5EF4-FFF2-40B4-BE49-F238E27FC236}">
                <a16:creationId xmlns:a16="http://schemas.microsoft.com/office/drawing/2014/main" id="{59D6C12E-8C26-1046-BEEA-601F453205E3}"/>
              </a:ext>
            </a:extLst>
          </p:cNvPr>
          <p:cNvGraphicFramePr>
            <a:graphicFrameLocks noGrp="1"/>
          </p:cNvGraphicFramePr>
          <p:nvPr>
            <p:extLst>
              <p:ext uri="{D42A27DB-BD31-4B8C-83A1-F6EECF244321}">
                <p14:modId xmlns:p14="http://schemas.microsoft.com/office/powerpoint/2010/main" val="2503633438"/>
              </p:ext>
            </p:extLst>
          </p:nvPr>
        </p:nvGraphicFramePr>
        <p:xfrm>
          <a:off x="2596055" y="2086768"/>
          <a:ext cx="7157544" cy="2684464"/>
        </p:xfrm>
        <a:graphic>
          <a:graphicData uri="http://schemas.openxmlformats.org/drawingml/2006/table">
            <a:tbl>
              <a:tblPr/>
              <a:tblGrid>
                <a:gridCol w="3914282">
                  <a:extLst>
                    <a:ext uri="{9D8B030D-6E8A-4147-A177-3AD203B41FA5}">
                      <a16:colId xmlns:a16="http://schemas.microsoft.com/office/drawing/2014/main" val="20000"/>
                    </a:ext>
                  </a:extLst>
                </a:gridCol>
                <a:gridCol w="3243262">
                  <a:extLst>
                    <a:ext uri="{9D8B030D-6E8A-4147-A177-3AD203B41FA5}">
                      <a16:colId xmlns:a16="http://schemas.microsoft.com/office/drawing/2014/main" val="20001"/>
                    </a:ext>
                  </a:extLst>
                </a:gridCol>
              </a:tblGrid>
              <a:tr h="384175">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C00000"/>
                          </a:solidFill>
                          <a:effectLst/>
                          <a:latin typeface="Avenir Book" panose="02000503020000020003" pitchFamily="2" charset="0"/>
                          <a:cs typeface="Times New Roman" pitchFamily="18" charset="0"/>
                        </a:rPr>
                        <a:t>Function</a:t>
                      </a:r>
                      <a:endParaRPr kumimoji="0" lang="en-US" altLang="en-US" sz="1800" b="0" i="0" u="none" strike="noStrike" cap="none" normalizeH="0" baseline="0" dirty="0">
                        <a:ln>
                          <a:noFill/>
                        </a:ln>
                        <a:solidFill>
                          <a:srgbClr val="C00000"/>
                        </a:solidFill>
                        <a:effectLst/>
                        <a:latin typeface="Avenir Book" panose="02000503020000020003" pitchFamily="2" charset="0"/>
                      </a:endParaRPr>
                    </a:p>
                  </a:txBody>
                  <a:tcPr horzOverflow="overflow">
                    <a:lnL cap="flat">
                      <a:noFill/>
                    </a:lnL>
                    <a:lnR>
                      <a:noFill/>
                    </a:lnR>
                    <a:lnT cap="fla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C00000"/>
                          </a:solidFill>
                          <a:effectLst/>
                          <a:latin typeface="Avenir Book" panose="02000503020000020003" pitchFamily="2" charset="0"/>
                          <a:cs typeface="Times New Roman" pitchFamily="18" charset="0"/>
                        </a:rPr>
                        <a:t>Output to </a:t>
                      </a:r>
                      <a:endParaRPr kumimoji="0" lang="en-US" altLang="en-US" sz="1800" b="0" i="0" u="none" strike="noStrike" cap="none" normalizeH="0" baseline="0" dirty="0">
                        <a:ln>
                          <a:noFill/>
                        </a:ln>
                        <a:solidFill>
                          <a:srgbClr val="C00000"/>
                        </a:solidFill>
                        <a:effectLst/>
                        <a:latin typeface="Avenir Book" panose="02000503020000020003" pitchFamily="2" charset="0"/>
                      </a:endParaRPr>
                    </a:p>
                  </a:txBody>
                  <a:tcPr horzOverflow="overflow">
                    <a:lnL>
                      <a:noFill/>
                    </a:lnL>
                    <a:lnR cap="flat">
                      <a:noFill/>
                    </a:lnR>
                    <a:lnT cap="flat">
                      <a:noFill/>
                    </a:lnT>
                    <a:lnB>
                      <a:noFill/>
                    </a:lnB>
                    <a:lnTlToBr>
                      <a:noFill/>
                    </a:lnTlToBr>
                    <a:lnBlToTr>
                      <a:noFill/>
                    </a:lnBlToTr>
                    <a:solidFill>
                      <a:srgbClr val="F2F2F2"/>
                    </a:solidFill>
                  </a:tcPr>
                </a:tc>
                <a:extLst>
                  <a:ext uri="{0D108BD9-81ED-4DB2-BD59-A6C34878D82A}">
                    <a16:rowId xmlns:a16="http://schemas.microsoft.com/office/drawing/2014/main" val="10000"/>
                  </a:ext>
                </a:extLst>
              </a:tr>
              <a:tr h="382588">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venir Book" panose="02000503020000020003" pitchFamily="2" charset="0"/>
                          <a:cs typeface="Times New Roman" pitchFamily="18" charset="0"/>
                        </a:rPr>
                        <a:t>pdf("</a:t>
                      </a:r>
                      <a:r>
                        <a:rPr kumimoji="0" lang="en-US" altLang="en-US" sz="1800" b="1" i="0" u="none" strike="noStrike" cap="none" normalizeH="0" baseline="0" dirty="0" err="1">
                          <a:ln>
                            <a:noFill/>
                          </a:ln>
                          <a:solidFill>
                            <a:schemeClr val="tx1"/>
                          </a:solidFill>
                          <a:effectLst/>
                          <a:latin typeface="Avenir Book" panose="02000503020000020003" pitchFamily="2" charset="0"/>
                          <a:cs typeface="Times New Roman" pitchFamily="18" charset="0"/>
                        </a:rPr>
                        <a:t>mygraph.pdf</a:t>
                      </a:r>
                      <a:r>
                        <a:rPr kumimoji="0" lang="en-US" altLang="en-US" sz="1800" b="1" i="0" u="none" strike="noStrike" cap="none" normalizeH="0" baseline="0" dirty="0">
                          <a:ln>
                            <a:noFill/>
                          </a:ln>
                          <a:solidFill>
                            <a:schemeClr val="tx1"/>
                          </a:solidFill>
                          <a:effectLst/>
                          <a:latin typeface="Avenir Book" panose="02000503020000020003" pitchFamily="2" charset="0"/>
                          <a:cs typeface="Times New Roman" pitchFamily="18" charset="0"/>
                        </a:rPr>
                        <a:t>")</a:t>
                      </a:r>
                      <a:endParaRPr kumimoji="0" lang="en-US" altLang="en-US" sz="1800" b="0" i="0" u="none" strike="noStrike" cap="none" normalizeH="0" baseline="0" dirty="0">
                        <a:ln>
                          <a:noFill/>
                        </a:ln>
                        <a:solidFill>
                          <a:schemeClr val="tx1"/>
                        </a:solidFill>
                        <a:effectLst/>
                        <a:latin typeface="Avenir Book" panose="02000503020000020003" pitchFamily="2"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venir Book" panose="02000503020000020003" pitchFamily="2" charset="0"/>
                          <a:cs typeface="Times New Roman" pitchFamily="18" charset="0"/>
                        </a:rPr>
                        <a:t>pdf file </a:t>
                      </a:r>
                      <a:endParaRPr kumimoji="0" lang="en-US" altLang="en-US" sz="1800" b="0" i="0" u="none" strike="noStrike" cap="none" normalizeH="0" baseline="0">
                        <a:ln>
                          <a:noFill/>
                        </a:ln>
                        <a:solidFill>
                          <a:schemeClr val="tx1"/>
                        </a:solidFill>
                        <a:effectLst/>
                        <a:latin typeface="Avenir Book" panose="02000503020000020003" pitchFamily="2"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1"/>
                  </a:ext>
                </a:extLst>
              </a:tr>
              <a:tr h="384175">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venir Book" panose="02000503020000020003" pitchFamily="2" charset="0"/>
                          <a:cs typeface="Times New Roman" pitchFamily="18" charset="0"/>
                        </a:rPr>
                        <a:t>win.metafile</a:t>
                      </a:r>
                      <a:r>
                        <a:rPr kumimoji="0" lang="en-US" altLang="en-US" sz="1800" b="1" i="0" u="none" strike="noStrike" cap="none" normalizeH="0" baseline="0" dirty="0">
                          <a:ln>
                            <a:noFill/>
                          </a:ln>
                          <a:solidFill>
                            <a:schemeClr val="tx1"/>
                          </a:solidFill>
                          <a:effectLst/>
                          <a:latin typeface="Avenir Book" panose="02000503020000020003" pitchFamily="2" charset="0"/>
                          <a:cs typeface="Times New Roman" pitchFamily="18" charset="0"/>
                        </a:rPr>
                        <a:t>("</a:t>
                      </a:r>
                      <a:r>
                        <a:rPr kumimoji="0" lang="en-US" altLang="en-US" sz="1800" b="1" i="0" u="none" strike="noStrike" cap="none" normalizeH="0" baseline="0" dirty="0" err="1">
                          <a:ln>
                            <a:noFill/>
                          </a:ln>
                          <a:solidFill>
                            <a:schemeClr val="tx1"/>
                          </a:solidFill>
                          <a:effectLst/>
                          <a:latin typeface="Avenir Book" panose="02000503020000020003" pitchFamily="2" charset="0"/>
                          <a:cs typeface="Times New Roman" pitchFamily="18" charset="0"/>
                        </a:rPr>
                        <a:t>mygraph.wmf</a:t>
                      </a:r>
                      <a:r>
                        <a:rPr kumimoji="0" lang="en-US" altLang="en-US" sz="1800" b="1" i="0" u="none" strike="noStrike" cap="none" normalizeH="0" baseline="0" dirty="0">
                          <a:ln>
                            <a:noFill/>
                          </a:ln>
                          <a:solidFill>
                            <a:schemeClr val="tx1"/>
                          </a:solidFill>
                          <a:effectLst/>
                          <a:latin typeface="Avenir Book" panose="02000503020000020003" pitchFamily="2" charset="0"/>
                          <a:cs typeface="Times New Roman" pitchFamily="18" charset="0"/>
                        </a:rPr>
                        <a:t>")</a:t>
                      </a:r>
                      <a:endParaRPr kumimoji="0" lang="en-US" altLang="en-US" sz="1800" b="0" i="0" u="none" strike="noStrike" cap="none" normalizeH="0" baseline="0" dirty="0">
                        <a:ln>
                          <a:noFill/>
                        </a:ln>
                        <a:solidFill>
                          <a:schemeClr val="tx1"/>
                        </a:solidFill>
                        <a:effectLst/>
                        <a:latin typeface="Avenir Book" panose="02000503020000020003" pitchFamily="2"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Book" panose="02000503020000020003" pitchFamily="2" charset="0"/>
                          <a:cs typeface="Times New Roman" pitchFamily="18" charset="0"/>
                        </a:rPr>
                        <a:t>windows metafile </a:t>
                      </a:r>
                      <a:endParaRPr kumimoji="0" lang="en-US" altLang="en-US" sz="1800" b="0" i="0" u="none" strike="noStrike" cap="none" normalizeH="0" baseline="0" dirty="0">
                        <a:ln>
                          <a:noFill/>
                        </a:ln>
                        <a:solidFill>
                          <a:schemeClr val="tx1"/>
                        </a:solidFill>
                        <a:effectLst/>
                        <a:latin typeface="Avenir Book" panose="02000503020000020003" pitchFamily="2"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382588">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venir Book" panose="02000503020000020003" pitchFamily="2" charset="0"/>
                          <a:cs typeface="Times New Roman" pitchFamily="18" charset="0"/>
                        </a:rPr>
                        <a:t>png("mygraph.png")</a:t>
                      </a:r>
                      <a:endParaRPr kumimoji="0" lang="en-US" altLang="en-US" sz="1800" b="0" i="0" u="none" strike="noStrike" cap="none" normalizeH="0" baseline="0">
                        <a:ln>
                          <a:noFill/>
                        </a:ln>
                        <a:solidFill>
                          <a:schemeClr val="tx1"/>
                        </a:solidFill>
                        <a:effectLst/>
                        <a:latin typeface="Avenir Book" panose="02000503020000020003" pitchFamily="2"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venir Book" panose="02000503020000020003" pitchFamily="2" charset="0"/>
                          <a:cs typeface="Times New Roman" pitchFamily="18" charset="0"/>
                        </a:rPr>
                        <a:t>png file </a:t>
                      </a:r>
                      <a:endParaRPr kumimoji="0" lang="en-US" altLang="en-US" sz="1800" b="0" i="0" u="none" strike="noStrike" cap="none" normalizeH="0" baseline="0">
                        <a:ln>
                          <a:noFill/>
                        </a:ln>
                        <a:solidFill>
                          <a:schemeClr val="tx1"/>
                        </a:solidFill>
                        <a:effectLst/>
                        <a:latin typeface="Avenir Book" panose="02000503020000020003" pitchFamily="2"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3"/>
                  </a:ext>
                </a:extLst>
              </a:tr>
              <a:tr h="384175">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venir Book" panose="02000503020000020003" pitchFamily="2" charset="0"/>
                          <a:cs typeface="Times New Roman" pitchFamily="18" charset="0"/>
                        </a:rPr>
                        <a:t>jpeg("mygraph.jpg")</a:t>
                      </a:r>
                      <a:endParaRPr kumimoji="0" lang="en-US" altLang="en-US" sz="1800" b="0" i="0" u="none" strike="noStrike" cap="none" normalizeH="0" baseline="0">
                        <a:ln>
                          <a:noFill/>
                        </a:ln>
                        <a:solidFill>
                          <a:schemeClr val="tx1"/>
                        </a:solidFill>
                        <a:effectLst/>
                        <a:latin typeface="Avenir Book" panose="02000503020000020003" pitchFamily="2"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venir Book" panose="02000503020000020003" pitchFamily="2" charset="0"/>
                          <a:cs typeface="Times New Roman" pitchFamily="18" charset="0"/>
                        </a:rPr>
                        <a:t>jpeg file </a:t>
                      </a:r>
                      <a:endParaRPr kumimoji="0" lang="en-US" altLang="en-US" sz="1800" b="0" i="0" u="none" strike="noStrike" cap="none" normalizeH="0" baseline="0">
                        <a:ln>
                          <a:noFill/>
                        </a:ln>
                        <a:solidFill>
                          <a:schemeClr val="tx1"/>
                        </a:solidFill>
                        <a:effectLst/>
                        <a:latin typeface="Avenir Book" panose="02000503020000020003" pitchFamily="2"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4"/>
                  </a:ext>
                </a:extLst>
              </a:tr>
              <a:tr h="382588">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venir Book" panose="02000503020000020003" pitchFamily="2" charset="0"/>
                          <a:cs typeface="Times New Roman" pitchFamily="18" charset="0"/>
                        </a:rPr>
                        <a:t>bmp("mygraph.bmp")</a:t>
                      </a:r>
                      <a:endParaRPr kumimoji="0" lang="en-US" altLang="en-US" sz="1800" b="0" i="0" u="none" strike="noStrike" cap="none" normalizeH="0" baseline="0">
                        <a:ln>
                          <a:noFill/>
                        </a:ln>
                        <a:solidFill>
                          <a:schemeClr val="tx1"/>
                        </a:solidFill>
                        <a:effectLst/>
                        <a:latin typeface="Avenir Book" panose="02000503020000020003" pitchFamily="2" charset="0"/>
                      </a:endParaRPr>
                    </a:p>
                  </a:txBody>
                  <a:tcPr horzOverflow="overflow">
                    <a:lnL cap="flat">
                      <a:noFill/>
                    </a:lnL>
                    <a:lnR>
                      <a:noFill/>
                    </a:lnR>
                    <a:lnT>
                      <a:noFill/>
                    </a:lnT>
                    <a:lnB>
                      <a:noFill/>
                    </a:lnB>
                    <a:lnTlToBr>
                      <a:noFill/>
                    </a:lnTlToBr>
                    <a:lnBlToTr>
                      <a:noFill/>
                    </a:lnBlToTr>
                    <a:solidFill>
                      <a:srgbClr val="F2F2F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venir Book" panose="02000503020000020003" pitchFamily="2" charset="0"/>
                          <a:cs typeface="Times New Roman" pitchFamily="18" charset="0"/>
                        </a:rPr>
                        <a:t>bmp file </a:t>
                      </a:r>
                      <a:endParaRPr kumimoji="0" lang="en-US" altLang="en-US" sz="1800" b="0" i="0" u="none" strike="noStrike" cap="none" normalizeH="0" baseline="0">
                        <a:ln>
                          <a:noFill/>
                        </a:ln>
                        <a:solidFill>
                          <a:schemeClr val="tx1"/>
                        </a:solidFill>
                        <a:effectLst/>
                        <a:latin typeface="Avenir Book" panose="02000503020000020003" pitchFamily="2" charset="0"/>
                      </a:endParaRPr>
                    </a:p>
                  </a:txBody>
                  <a:tcPr horzOverflow="overflow">
                    <a:lnL>
                      <a:noFill/>
                    </a:lnL>
                    <a:lnR cap="flat">
                      <a:noFill/>
                    </a:lnR>
                    <a:lnT>
                      <a:noFill/>
                    </a:lnT>
                    <a:lnB>
                      <a:noFill/>
                    </a:lnB>
                    <a:lnTlToBr>
                      <a:noFill/>
                    </a:lnTlToBr>
                    <a:lnBlToTr>
                      <a:noFill/>
                    </a:lnBlToTr>
                    <a:solidFill>
                      <a:srgbClr val="F2F2F2"/>
                    </a:solidFill>
                  </a:tcPr>
                </a:tc>
                <a:extLst>
                  <a:ext uri="{0D108BD9-81ED-4DB2-BD59-A6C34878D82A}">
                    <a16:rowId xmlns:a16="http://schemas.microsoft.com/office/drawing/2014/main" val="10005"/>
                  </a:ext>
                </a:extLst>
              </a:tr>
              <a:tr h="384175">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venir Book" panose="02000503020000020003" pitchFamily="2" charset="0"/>
                          <a:cs typeface="Times New Roman" pitchFamily="18" charset="0"/>
                        </a:rPr>
                        <a:t>postscript("mygraph.ps")</a:t>
                      </a:r>
                      <a:endParaRPr kumimoji="0" lang="en-US" altLang="en-US" sz="1800" b="0" i="0" u="none" strike="noStrike" cap="none" normalizeH="0" baseline="0">
                        <a:ln>
                          <a:noFill/>
                        </a:ln>
                        <a:solidFill>
                          <a:schemeClr val="tx1"/>
                        </a:solidFill>
                        <a:effectLst/>
                        <a:latin typeface="Avenir Book" panose="02000503020000020003" pitchFamily="2" charset="0"/>
                      </a:endParaRPr>
                    </a:p>
                  </a:txBody>
                  <a:tcPr horzOverflow="overflow">
                    <a:lnL cap="flat">
                      <a:noFill/>
                    </a:lnL>
                    <a:lnR>
                      <a:noFill/>
                    </a:lnR>
                    <a:lnT>
                      <a:noFill/>
                    </a:lnT>
                    <a:lnB cap="flat">
                      <a:noFill/>
                    </a:lnB>
                    <a:lnTlToBr>
                      <a:noFill/>
                    </a:lnTlToBr>
                    <a:lnBlToTr>
                      <a:noFill/>
                    </a:lnBlToTr>
                    <a:solidFill>
                      <a:srgbClr val="F2F2F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defRPr>
                      </a:lvl1pPr>
                      <a:lvl2pPr>
                        <a:spcBef>
                          <a:spcPct val="20000"/>
                        </a:spcBef>
                        <a:buClr>
                          <a:schemeClr val="hlink"/>
                        </a:buClr>
                        <a:buSzPct val="55000"/>
                        <a:buFont typeface="Wingdings" pitchFamily="2" charset="2"/>
                        <a:defRPr sz="2400">
                          <a:solidFill>
                            <a:schemeClr val="tx1"/>
                          </a:solidFill>
                          <a:latin typeface="Tahoma" pitchFamily="34" charset="0"/>
                        </a:defRPr>
                      </a:lvl2pPr>
                      <a:lvl3pPr>
                        <a:spcBef>
                          <a:spcPct val="20000"/>
                        </a:spcBef>
                        <a:buClr>
                          <a:schemeClr val="folHlink"/>
                        </a:buClr>
                        <a:buSzPct val="50000"/>
                        <a:buFont typeface="Wingdings" pitchFamily="2" charset="2"/>
                        <a:defRPr sz="2000">
                          <a:solidFill>
                            <a:schemeClr val="tx1"/>
                          </a:solidFill>
                          <a:latin typeface="Tahoma" pitchFamily="34" charset="0"/>
                        </a:defRPr>
                      </a:lvl3pPr>
                      <a:lvl4pPr>
                        <a:spcBef>
                          <a:spcPct val="20000"/>
                        </a:spcBef>
                        <a:buClr>
                          <a:schemeClr val="accent2"/>
                        </a:buClr>
                        <a:buSzPct val="55000"/>
                        <a:buFont typeface="Wingdings" pitchFamily="2" charset="2"/>
                        <a:defRPr>
                          <a:solidFill>
                            <a:schemeClr val="tx1"/>
                          </a:solidFill>
                          <a:latin typeface="Tahoma" pitchFamily="34" charset="0"/>
                        </a:defRPr>
                      </a:lvl4pPr>
                      <a:lvl5pPr>
                        <a:spcBef>
                          <a:spcPct val="20000"/>
                        </a:spcBef>
                        <a:buClr>
                          <a:schemeClr val="accent1"/>
                        </a:buClr>
                        <a:buSzPct val="50000"/>
                        <a:buFont typeface="Wingdings" pitchFamily="2" charset="2"/>
                        <a:defRPr>
                          <a:solidFill>
                            <a:schemeClr val="tx1"/>
                          </a:solidFill>
                          <a:latin typeface="Tahoma" pitchFamily="34"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Book" panose="02000503020000020003" pitchFamily="2" charset="0"/>
                          <a:cs typeface="Times New Roman" pitchFamily="18" charset="0"/>
                        </a:rPr>
                        <a:t>postscript file </a:t>
                      </a:r>
                      <a:endParaRPr kumimoji="0" lang="en-US" altLang="en-US" sz="1800" b="0" i="0" u="none" strike="noStrike" cap="none" normalizeH="0" baseline="0" dirty="0">
                        <a:ln>
                          <a:noFill/>
                        </a:ln>
                        <a:solidFill>
                          <a:schemeClr val="tx1"/>
                        </a:solidFill>
                        <a:effectLst/>
                        <a:latin typeface="Avenir Book" panose="02000503020000020003" pitchFamily="2" charset="0"/>
                      </a:endParaRPr>
                    </a:p>
                  </a:txBody>
                  <a:tcPr horzOverflow="overflow">
                    <a:lnL>
                      <a:noFill/>
                    </a:lnL>
                    <a:lnR cap="flat">
                      <a:noFill/>
                    </a:lnR>
                    <a:lnT>
                      <a:noFill/>
                    </a:lnT>
                    <a:lnB cap="flat">
                      <a:noFill/>
                    </a:lnB>
                    <a:lnTlToBr>
                      <a:noFill/>
                    </a:lnTlToBr>
                    <a:lnBlToTr>
                      <a:noFill/>
                    </a:lnBlToTr>
                    <a:solidFill>
                      <a:srgbClr val="F2F2F2"/>
                    </a:solidFill>
                  </a:tcP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88FAA203-E1BA-CC41-864C-3EF094540384}"/>
              </a:ext>
            </a:extLst>
          </p:cNvPr>
          <p:cNvSpPr/>
          <p:nvPr/>
        </p:nvSpPr>
        <p:spPr>
          <a:xfrm>
            <a:off x="1177159" y="4915206"/>
            <a:ext cx="9038896" cy="1569660"/>
          </a:xfrm>
          <a:prstGeom prst="rect">
            <a:avLst/>
          </a:prstGeom>
        </p:spPr>
        <p:txBody>
          <a:bodyPr wrap="square">
            <a:spAutoFit/>
          </a:bodyPr>
          <a:lstStyle/>
          <a:p>
            <a:pPr marL="800100" lvl="1" indent="-342900">
              <a:buFont typeface="Wingdings" pitchFamily="2" charset="2"/>
              <a:buChar char="§"/>
            </a:pPr>
            <a:r>
              <a:rPr lang="en-US" altLang="en-US" sz="2400" dirty="0">
                <a:latin typeface="Avenir Book" panose="02000503020000020003" pitchFamily="2" charset="0"/>
              </a:rPr>
              <a:t># example - output graph to jpeg file </a:t>
            </a:r>
            <a:br>
              <a:rPr lang="en-US" altLang="en-US" sz="2400" b="1" dirty="0">
                <a:latin typeface="Avenir Book" panose="02000503020000020003" pitchFamily="2" charset="0"/>
              </a:rPr>
            </a:br>
            <a:r>
              <a:rPr lang="en-US" altLang="en-US" sz="2400" b="1" dirty="0">
                <a:latin typeface="Avenir Book" panose="02000503020000020003" pitchFamily="2" charset="0"/>
              </a:rPr>
              <a:t>		</a:t>
            </a:r>
            <a:r>
              <a:rPr lang="en-US" altLang="en-US" sz="2400" dirty="0">
                <a:solidFill>
                  <a:srgbClr val="C00000"/>
                </a:solidFill>
                <a:latin typeface="Avenir Book" panose="02000503020000020003" pitchFamily="2" charset="0"/>
              </a:rPr>
              <a:t>jpeg("c:/</a:t>
            </a:r>
            <a:r>
              <a:rPr lang="en-US" altLang="en-US" sz="2400" dirty="0" err="1">
                <a:solidFill>
                  <a:srgbClr val="C00000"/>
                </a:solidFill>
                <a:latin typeface="Avenir Book" panose="02000503020000020003" pitchFamily="2" charset="0"/>
              </a:rPr>
              <a:t>mygraphs</a:t>
            </a:r>
            <a:r>
              <a:rPr lang="en-US" altLang="en-US" sz="2400" dirty="0">
                <a:solidFill>
                  <a:srgbClr val="C00000"/>
                </a:solidFill>
                <a:latin typeface="Avenir Book" panose="02000503020000020003" pitchFamily="2" charset="0"/>
              </a:rPr>
              <a:t>/</a:t>
            </a:r>
            <a:r>
              <a:rPr lang="en-US" altLang="en-US" sz="2400" dirty="0" err="1">
                <a:solidFill>
                  <a:srgbClr val="C00000"/>
                </a:solidFill>
                <a:latin typeface="Avenir Book" panose="02000503020000020003" pitchFamily="2" charset="0"/>
              </a:rPr>
              <a:t>myplot.jpg</a:t>
            </a:r>
            <a:r>
              <a:rPr lang="en-US" altLang="en-US" sz="2400" dirty="0">
                <a:solidFill>
                  <a:srgbClr val="C00000"/>
                </a:solidFill>
                <a:latin typeface="Avenir Book" panose="02000503020000020003" pitchFamily="2" charset="0"/>
              </a:rPr>
              <a:t>")</a:t>
            </a:r>
            <a:br>
              <a:rPr lang="en-US" altLang="en-US" sz="2400" b="1" dirty="0">
                <a:latin typeface="Avenir Book" panose="02000503020000020003" pitchFamily="2" charset="0"/>
              </a:rPr>
            </a:br>
            <a:r>
              <a:rPr lang="en-US" altLang="en-US" sz="2400" b="1" dirty="0">
                <a:latin typeface="Avenir Book" panose="02000503020000020003" pitchFamily="2" charset="0"/>
              </a:rPr>
              <a:t>		</a:t>
            </a:r>
            <a:r>
              <a:rPr lang="en-US" altLang="en-US" sz="2400" dirty="0">
                <a:solidFill>
                  <a:srgbClr val="C00000"/>
                </a:solidFill>
                <a:latin typeface="Avenir Book" panose="02000503020000020003" pitchFamily="2" charset="0"/>
              </a:rPr>
              <a:t>plot(x)</a:t>
            </a:r>
            <a:br>
              <a:rPr lang="en-US" altLang="en-US" sz="2400" b="1" dirty="0">
                <a:solidFill>
                  <a:srgbClr val="C00000"/>
                </a:solidFill>
                <a:latin typeface="Avenir Book" panose="02000503020000020003" pitchFamily="2" charset="0"/>
              </a:rPr>
            </a:br>
            <a:r>
              <a:rPr lang="en-US" altLang="en-US" sz="2400" b="1" dirty="0">
                <a:solidFill>
                  <a:srgbClr val="C00000"/>
                </a:solidFill>
                <a:latin typeface="Avenir Book" panose="02000503020000020003" pitchFamily="2" charset="0"/>
              </a:rPr>
              <a:t>		</a:t>
            </a:r>
            <a:r>
              <a:rPr lang="en-US" altLang="en-US" sz="2400" dirty="0" err="1">
                <a:solidFill>
                  <a:srgbClr val="C00000"/>
                </a:solidFill>
                <a:latin typeface="Avenir Book" panose="02000503020000020003" pitchFamily="2" charset="0"/>
              </a:rPr>
              <a:t>dev.off</a:t>
            </a:r>
            <a:r>
              <a:rPr lang="en-US" altLang="en-US" sz="2400" dirty="0">
                <a:solidFill>
                  <a:srgbClr val="C00000"/>
                </a:solidFill>
                <a:latin typeface="Avenir Book" panose="02000503020000020003" pitchFamily="2" charset="0"/>
              </a:rPr>
              <a:t>()</a:t>
            </a:r>
          </a:p>
        </p:txBody>
      </p:sp>
    </p:spTree>
    <p:extLst>
      <p:ext uri="{BB962C8B-B14F-4D97-AF65-F5344CB8AC3E}">
        <p14:creationId xmlns:p14="http://schemas.microsoft.com/office/powerpoint/2010/main" val="785414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9144000" cy="3986431"/>
          </a:xfrm>
        </p:spPr>
        <p:txBody>
          <a:bodyPr>
            <a:noAutofit/>
          </a:bodyPr>
          <a:lstStyle/>
          <a:p>
            <a:pPr marL="800100" lvl="1" indent="-342900" algn="just">
              <a:buFont typeface="Wingdings" pitchFamily="2" charset="2"/>
              <a:buChar char="§"/>
            </a:pPr>
            <a:r>
              <a:rPr lang="en-US" altLang="en-US" sz="2400" dirty="0">
                <a:latin typeface="Avenir Book" panose="02000503020000020003" pitchFamily="2" charset="0"/>
              </a:rPr>
              <a:t>One of the most useful design features of </a:t>
            </a:r>
            <a:r>
              <a:rPr lang="en-US" altLang="en-US" sz="2400" b="1" dirty="0">
                <a:latin typeface="Avenir Book" panose="02000503020000020003" pitchFamily="2" charset="0"/>
              </a:rPr>
              <a:t>R</a:t>
            </a:r>
            <a:r>
              <a:rPr lang="en-US" altLang="en-US" sz="2400" dirty="0">
                <a:latin typeface="Avenir Book" panose="02000503020000020003" pitchFamily="2" charset="0"/>
              </a:rPr>
              <a:t> is that the output of analyses can easily be saved and used as input to additional analyses.</a:t>
            </a:r>
          </a:p>
          <a:p>
            <a:pPr marL="800100" lvl="1" indent="-342900"/>
            <a:r>
              <a:rPr lang="en-US" altLang="en-US" sz="2400" dirty="0">
                <a:latin typeface="Avenir Book" panose="02000503020000020003" pitchFamily="2" charset="0"/>
              </a:rPr>
              <a:t># Example 1 </a:t>
            </a:r>
            <a:br>
              <a:rPr lang="en-US" altLang="en-US" sz="2400" dirty="0">
                <a:latin typeface="Avenir Book" panose="02000503020000020003" pitchFamily="2" charset="0"/>
              </a:rPr>
            </a:br>
            <a:r>
              <a:rPr lang="en-US" altLang="en-US" sz="2400" dirty="0" err="1">
                <a:solidFill>
                  <a:srgbClr val="C00000"/>
                </a:solidFill>
                <a:latin typeface="Avenir Book" panose="02000503020000020003" pitchFamily="2" charset="0"/>
              </a:rPr>
              <a:t>lm</a:t>
            </a:r>
            <a:r>
              <a:rPr lang="en-US" altLang="en-US" sz="2400" dirty="0">
                <a:solidFill>
                  <a:srgbClr val="C00000"/>
                </a:solidFill>
                <a:latin typeface="Avenir Book" panose="02000503020000020003" pitchFamily="2" charset="0"/>
              </a:rPr>
              <a:t>(</a:t>
            </a:r>
            <a:r>
              <a:rPr lang="en-US" altLang="en-US" sz="2400" dirty="0" err="1">
                <a:solidFill>
                  <a:srgbClr val="C00000"/>
                </a:solidFill>
                <a:latin typeface="Avenir Book" panose="02000503020000020003" pitchFamily="2" charset="0"/>
              </a:rPr>
              <a:t>mpg~wt</a:t>
            </a:r>
            <a:r>
              <a:rPr lang="en-US" altLang="en-US" sz="2400" dirty="0">
                <a:solidFill>
                  <a:srgbClr val="C00000"/>
                </a:solidFill>
                <a:latin typeface="Avenir Book" panose="02000503020000020003" pitchFamily="2" charset="0"/>
              </a:rPr>
              <a:t>, data=</a:t>
            </a:r>
            <a:r>
              <a:rPr lang="en-US" altLang="en-US" sz="2400" dirty="0" err="1">
                <a:solidFill>
                  <a:srgbClr val="C00000"/>
                </a:solidFill>
                <a:latin typeface="Avenir Book" panose="02000503020000020003" pitchFamily="2" charset="0"/>
              </a:rPr>
              <a:t>mtcars</a:t>
            </a:r>
            <a:r>
              <a:rPr lang="en-US" altLang="en-US" sz="2400" dirty="0">
                <a:solidFill>
                  <a:srgbClr val="C00000"/>
                </a:solidFill>
                <a:latin typeface="Avenir Book" panose="02000503020000020003" pitchFamily="2" charset="0"/>
              </a:rPr>
              <a:t>) </a:t>
            </a:r>
          </a:p>
          <a:p>
            <a:pPr marL="800100" lvl="1" indent="-342900"/>
            <a:endParaRPr lang="en-US" altLang="en-US" sz="2400" dirty="0">
              <a:latin typeface="Avenir Book" panose="02000503020000020003" pitchFamily="2" charset="0"/>
            </a:endParaRPr>
          </a:p>
          <a:p>
            <a:pPr marL="800100" lvl="1" indent="-342900" algn="just">
              <a:buFont typeface="Wingdings" pitchFamily="2" charset="2"/>
              <a:buChar char="§"/>
            </a:pPr>
            <a:r>
              <a:rPr lang="en-US" altLang="en-US" sz="2400" dirty="0">
                <a:latin typeface="Avenir Book" panose="02000503020000020003" pitchFamily="2" charset="0"/>
              </a:rPr>
              <a:t>This will run a simple linear regression of miles per gallon on car weight using the </a:t>
            </a:r>
            <a:r>
              <a:rPr lang="en-US" altLang="en-US" sz="2400" dirty="0" err="1">
                <a:latin typeface="Avenir Book" panose="02000503020000020003" pitchFamily="2" charset="0"/>
              </a:rPr>
              <a:t>dataframe</a:t>
            </a:r>
            <a:r>
              <a:rPr lang="en-US" altLang="en-US" sz="2400" dirty="0">
                <a:latin typeface="Avenir Book" panose="02000503020000020003" pitchFamily="2" charset="0"/>
              </a:rPr>
              <a:t> </a:t>
            </a:r>
            <a:r>
              <a:rPr lang="en-US" altLang="en-US" sz="2400" dirty="0" err="1">
                <a:latin typeface="Avenir Book" panose="02000503020000020003" pitchFamily="2" charset="0"/>
              </a:rPr>
              <a:t>mtcars</a:t>
            </a:r>
            <a:r>
              <a:rPr lang="en-US" altLang="en-US" sz="2400" dirty="0">
                <a:latin typeface="Avenir Book" panose="02000503020000020003" pitchFamily="2" charset="0"/>
              </a:rPr>
              <a:t>. Results are sent to the screen. Nothing is saved.</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Reusing Results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069510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523998" y="1741705"/>
            <a:ext cx="9144000" cy="3986431"/>
          </a:xfrm>
        </p:spPr>
        <p:txBody>
          <a:bodyPr>
            <a:noAutofit/>
          </a:bodyPr>
          <a:lstStyle/>
          <a:p>
            <a:pPr marL="800100" lvl="1" indent="-342900" algn="l">
              <a:lnSpc>
                <a:spcPct val="80000"/>
              </a:lnSpc>
            </a:pPr>
            <a:r>
              <a:rPr lang="en-US" altLang="en-US" sz="2400" dirty="0">
                <a:latin typeface="Avenir Book" panose="02000503020000020003" pitchFamily="2" charset="0"/>
              </a:rPr>
              <a:t>				# Example 2 </a:t>
            </a:r>
            <a:br>
              <a:rPr lang="en-US" altLang="en-US" sz="2400" dirty="0">
                <a:latin typeface="Avenir Book" panose="02000503020000020003" pitchFamily="2" charset="0"/>
              </a:rPr>
            </a:br>
            <a:r>
              <a:rPr lang="en-US" altLang="en-US" sz="2400" dirty="0">
                <a:latin typeface="Avenir Book" panose="02000503020000020003" pitchFamily="2" charset="0"/>
              </a:rPr>
              <a:t>		</a:t>
            </a:r>
            <a:r>
              <a:rPr lang="en-US" altLang="en-US" sz="2400" dirty="0">
                <a:solidFill>
                  <a:srgbClr val="C00000"/>
                </a:solidFill>
                <a:latin typeface="Avenir Book" panose="02000503020000020003" pitchFamily="2" charset="0"/>
              </a:rPr>
              <a:t>fit &lt;- </a:t>
            </a:r>
            <a:r>
              <a:rPr lang="en-US" altLang="en-US" sz="2400" dirty="0" err="1">
                <a:solidFill>
                  <a:srgbClr val="C00000"/>
                </a:solidFill>
                <a:latin typeface="Avenir Book" panose="02000503020000020003" pitchFamily="2" charset="0"/>
              </a:rPr>
              <a:t>lm</a:t>
            </a:r>
            <a:r>
              <a:rPr lang="en-US" altLang="en-US" sz="2400" dirty="0">
                <a:solidFill>
                  <a:srgbClr val="C00000"/>
                </a:solidFill>
                <a:latin typeface="Avenir Book" panose="02000503020000020003" pitchFamily="2" charset="0"/>
              </a:rPr>
              <a:t>(</a:t>
            </a:r>
            <a:r>
              <a:rPr lang="en-US" altLang="en-US" sz="2400" dirty="0" err="1">
                <a:solidFill>
                  <a:srgbClr val="C00000"/>
                </a:solidFill>
                <a:latin typeface="Avenir Book" panose="02000503020000020003" pitchFamily="2" charset="0"/>
              </a:rPr>
              <a:t>mpg~wt</a:t>
            </a:r>
            <a:r>
              <a:rPr lang="en-US" altLang="en-US" sz="2400" dirty="0">
                <a:solidFill>
                  <a:srgbClr val="C00000"/>
                </a:solidFill>
                <a:latin typeface="Avenir Book" panose="02000503020000020003" pitchFamily="2" charset="0"/>
              </a:rPr>
              <a:t>, data=</a:t>
            </a:r>
            <a:r>
              <a:rPr lang="en-US" altLang="en-US" sz="2400" dirty="0" err="1">
                <a:solidFill>
                  <a:srgbClr val="C00000"/>
                </a:solidFill>
                <a:latin typeface="Avenir Book" panose="02000503020000020003" pitchFamily="2" charset="0"/>
              </a:rPr>
              <a:t>mtcars</a:t>
            </a:r>
            <a:r>
              <a:rPr lang="en-US" altLang="en-US" sz="2400" dirty="0">
                <a:solidFill>
                  <a:srgbClr val="C00000"/>
                </a:solidFill>
                <a:latin typeface="Avenir Book" panose="02000503020000020003" pitchFamily="2" charset="0"/>
              </a:rPr>
              <a:t>) </a:t>
            </a:r>
          </a:p>
          <a:p>
            <a:pPr marL="800100" lvl="1" indent="-342900" algn="just">
              <a:lnSpc>
                <a:spcPct val="80000"/>
              </a:lnSpc>
              <a:buFont typeface="Wingdings" pitchFamily="2" charset="2"/>
              <a:buChar char="§"/>
            </a:pPr>
            <a:r>
              <a:rPr lang="en-US" altLang="en-US" sz="2400" dirty="0">
                <a:latin typeface="Avenir Book" panose="02000503020000020003" pitchFamily="2" charset="0"/>
              </a:rPr>
              <a:t>This time, the same regression is performed but the results are saved under the name fit. No output is sent to the screen. However, you now can manipulate the results. </a:t>
            </a:r>
          </a:p>
          <a:p>
            <a:pPr marL="800100" lvl="1" indent="-342900" algn="l">
              <a:lnSpc>
                <a:spcPct val="80000"/>
              </a:lnSpc>
            </a:pPr>
            <a:r>
              <a:rPr lang="en-US" altLang="en-US" sz="2400" dirty="0">
                <a:latin typeface="Avenir Book" panose="02000503020000020003" pitchFamily="2" charset="0"/>
              </a:rPr>
              <a:t>			</a:t>
            </a:r>
            <a:r>
              <a:rPr lang="en-US" altLang="en-US" sz="2400" dirty="0">
                <a:solidFill>
                  <a:srgbClr val="C00000"/>
                </a:solidFill>
                <a:latin typeface="Avenir Book" panose="02000503020000020003" pitchFamily="2" charset="0"/>
              </a:rPr>
              <a:t>str(fit) </a:t>
            </a:r>
            <a:r>
              <a:rPr lang="en-US" altLang="en-US" sz="2400" dirty="0">
                <a:latin typeface="Avenir Book" panose="02000503020000020003" pitchFamily="2" charset="0"/>
              </a:rPr>
              <a:t># view the contents/structure of "fit“</a:t>
            </a:r>
          </a:p>
          <a:p>
            <a:pPr marL="800100" lvl="1" indent="-342900" algn="l">
              <a:lnSpc>
                <a:spcPct val="80000"/>
              </a:lnSpc>
            </a:pPr>
            <a:endParaRPr lang="en-US" altLang="en-US" sz="2400" dirty="0">
              <a:latin typeface="Avenir Book" panose="02000503020000020003" pitchFamily="2" charset="0"/>
            </a:endParaRPr>
          </a:p>
          <a:p>
            <a:pPr marL="800100" lvl="1" indent="-342900" algn="just">
              <a:lnSpc>
                <a:spcPct val="80000"/>
              </a:lnSpc>
              <a:buFont typeface="Wingdings" pitchFamily="2" charset="2"/>
              <a:buChar char="§"/>
            </a:pPr>
            <a:r>
              <a:rPr lang="en-US" altLang="en-US" sz="2400" dirty="0">
                <a:latin typeface="Avenir Book" panose="02000503020000020003" pitchFamily="2" charset="0"/>
              </a:rPr>
              <a:t>The assignment has actually created a </a:t>
            </a:r>
            <a:r>
              <a:rPr lang="en-US" altLang="en-US" sz="2400" dirty="0">
                <a:latin typeface="Avenir Book" panose="02000503020000020003" pitchFamily="2" charset="0"/>
                <a:hlinkClick r:id="rId2"/>
              </a:rPr>
              <a:t>list</a:t>
            </a:r>
            <a:r>
              <a:rPr lang="en-US" altLang="en-US" sz="2400" dirty="0">
                <a:latin typeface="Avenir Book" panose="02000503020000020003" pitchFamily="2" charset="0"/>
              </a:rPr>
              <a:t> called "fit" that contains a wide range of information (including the predicted values, residuals, coefficients, and more.</a:t>
            </a: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E002F3A-49B0-D343-8FCD-00B91BAAD7FA}"/>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Reusing Results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55930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124607" y="1762726"/>
            <a:ext cx="9144000" cy="3986431"/>
          </a:xfrm>
        </p:spPr>
        <p:txBody>
          <a:bodyPr>
            <a:noAutofit/>
          </a:bodyPr>
          <a:lstStyle/>
          <a:p>
            <a:pPr marL="800100" lvl="1" indent="-342900"/>
            <a:r>
              <a:rPr lang="en-US" altLang="en-US" sz="2400" dirty="0">
                <a:latin typeface="Avenir Book" panose="02000503020000020003" pitchFamily="2" charset="0"/>
              </a:rPr>
              <a:t># plot residuals by fitted values</a:t>
            </a:r>
            <a:br>
              <a:rPr lang="en-US" altLang="en-US" sz="2400" dirty="0">
                <a:latin typeface="Avenir Book" panose="02000503020000020003" pitchFamily="2" charset="0"/>
              </a:rPr>
            </a:br>
            <a:r>
              <a:rPr lang="en-US" altLang="en-US" sz="2400" dirty="0">
                <a:solidFill>
                  <a:srgbClr val="C00000"/>
                </a:solidFill>
                <a:latin typeface="Avenir Book" panose="02000503020000020003" pitchFamily="2" charset="0"/>
              </a:rPr>
              <a:t>plot(</a:t>
            </a:r>
            <a:r>
              <a:rPr lang="en-US" altLang="en-US" sz="2400" dirty="0" err="1">
                <a:solidFill>
                  <a:srgbClr val="C00000"/>
                </a:solidFill>
                <a:latin typeface="Avenir Book" panose="02000503020000020003" pitchFamily="2" charset="0"/>
              </a:rPr>
              <a:t>fit$residuals</a:t>
            </a:r>
            <a:r>
              <a:rPr lang="en-US" altLang="en-US" sz="2400" dirty="0">
                <a:solidFill>
                  <a:srgbClr val="C00000"/>
                </a:solidFill>
                <a:latin typeface="Avenir Book" panose="02000503020000020003" pitchFamily="2" charset="0"/>
              </a:rPr>
              <a:t>, </a:t>
            </a:r>
            <a:r>
              <a:rPr lang="en-US" altLang="en-US" sz="2400" dirty="0" err="1">
                <a:solidFill>
                  <a:srgbClr val="C00000"/>
                </a:solidFill>
                <a:latin typeface="Avenir Book" panose="02000503020000020003" pitchFamily="2" charset="0"/>
              </a:rPr>
              <a:t>fit$fitted.values</a:t>
            </a:r>
            <a:r>
              <a:rPr lang="en-US" altLang="en-US" sz="2400" dirty="0">
                <a:solidFill>
                  <a:srgbClr val="C00000"/>
                </a:solidFill>
                <a:latin typeface="Avenir Book" panose="02000503020000020003" pitchFamily="2" charset="0"/>
              </a:rPr>
              <a:t>) </a:t>
            </a:r>
          </a:p>
          <a:p>
            <a:pPr marL="800100" lvl="1" indent="-342900"/>
            <a:endParaRPr lang="en-US" altLang="en-US" sz="2400" dirty="0">
              <a:solidFill>
                <a:srgbClr val="C00000"/>
              </a:solidFill>
              <a:latin typeface="Avenir Book" panose="02000503020000020003" pitchFamily="2" charset="0"/>
            </a:endParaRPr>
          </a:p>
          <a:p>
            <a:pPr marL="800100" lvl="1" indent="-342900" algn="just">
              <a:buFont typeface="Wingdings" pitchFamily="2" charset="2"/>
              <a:buChar char="§"/>
            </a:pPr>
            <a:r>
              <a:rPr lang="en-US" altLang="en-US" sz="2400" dirty="0">
                <a:latin typeface="Avenir Book" panose="02000503020000020003" pitchFamily="2" charset="0"/>
              </a:rPr>
              <a:t>To see what a function returns, look at the </a:t>
            </a:r>
            <a:r>
              <a:rPr lang="en-US" altLang="en-US" sz="2400" b="1" dirty="0">
                <a:latin typeface="Avenir Book" panose="02000503020000020003" pitchFamily="2" charset="0"/>
              </a:rPr>
              <a:t>value</a:t>
            </a:r>
            <a:r>
              <a:rPr lang="en-US" altLang="en-US" sz="2400" dirty="0">
                <a:latin typeface="Avenir Book" panose="02000503020000020003" pitchFamily="2" charset="0"/>
              </a:rPr>
              <a:t> section of the online help for that function. Here we would look at 			</a:t>
            </a:r>
            <a:r>
              <a:rPr lang="en-US" altLang="en-US" sz="2400" b="1" dirty="0">
                <a:solidFill>
                  <a:srgbClr val="C00000"/>
                </a:solidFill>
                <a:latin typeface="Avenir Book" panose="02000503020000020003" pitchFamily="2" charset="0"/>
              </a:rPr>
              <a:t>help(</a:t>
            </a:r>
            <a:r>
              <a:rPr lang="en-US" altLang="en-US" sz="2400" b="1" dirty="0" err="1">
                <a:solidFill>
                  <a:srgbClr val="C00000"/>
                </a:solidFill>
                <a:latin typeface="Avenir Book" panose="02000503020000020003" pitchFamily="2" charset="0"/>
              </a:rPr>
              <a:t>lm</a:t>
            </a:r>
            <a:r>
              <a:rPr lang="en-US" altLang="en-US" sz="2400" b="1" dirty="0">
                <a:solidFill>
                  <a:srgbClr val="C00000"/>
                </a:solidFill>
                <a:latin typeface="Avenir Book" panose="02000503020000020003" pitchFamily="2" charset="0"/>
              </a:rPr>
              <a:t>)</a:t>
            </a:r>
            <a:r>
              <a:rPr lang="en-US" altLang="en-US" sz="2400" dirty="0">
                <a:solidFill>
                  <a:srgbClr val="C00000"/>
                </a:solidFill>
                <a:latin typeface="Avenir Book" panose="02000503020000020003" pitchFamily="2" charset="0"/>
              </a:rPr>
              <a:t>.</a:t>
            </a:r>
          </a:p>
          <a:p>
            <a:pPr marL="800100" lvl="1" indent="-342900" algn="just">
              <a:buFont typeface="Wingdings" pitchFamily="2" charset="2"/>
              <a:buChar char="§"/>
            </a:pPr>
            <a:endParaRPr lang="en-US" altLang="en-US" sz="2400" dirty="0">
              <a:latin typeface="Avenir Book" panose="02000503020000020003" pitchFamily="2" charset="0"/>
            </a:endParaRPr>
          </a:p>
          <a:p>
            <a:pPr marL="800100" lvl="1" indent="-342900" algn="just">
              <a:buFont typeface="Wingdings" pitchFamily="2" charset="2"/>
              <a:buChar char="§"/>
            </a:pPr>
            <a:r>
              <a:rPr lang="en-US" altLang="en-US" sz="2400" dirty="0">
                <a:latin typeface="Avenir Book" panose="02000503020000020003" pitchFamily="2" charset="0"/>
              </a:rPr>
              <a:t>The results can also be used by a wide range of other functions.</a:t>
            </a:r>
          </a:p>
          <a:p>
            <a:pPr marL="800100" lvl="1" indent="-342900"/>
            <a:r>
              <a:rPr lang="en-US" altLang="en-US" sz="2400" dirty="0">
                <a:latin typeface="Avenir Book" panose="02000503020000020003" pitchFamily="2" charset="0"/>
              </a:rPr>
              <a:t># produce diagnostic plots</a:t>
            </a:r>
          </a:p>
          <a:p>
            <a:pPr marL="800100" lvl="1" indent="-342900"/>
            <a:r>
              <a:rPr lang="en-US" altLang="en-US" sz="2400" dirty="0">
                <a:solidFill>
                  <a:srgbClr val="C00000"/>
                </a:solidFill>
                <a:latin typeface="Avenir Book" panose="02000503020000020003" pitchFamily="2" charset="0"/>
              </a:rPr>
              <a:t>plot(fit) </a:t>
            </a:r>
            <a:br>
              <a:rPr lang="en-US" altLang="en-US" sz="2400" dirty="0">
                <a:solidFill>
                  <a:srgbClr val="C00000"/>
                </a:solidFill>
                <a:latin typeface="Avenir Book" panose="02000503020000020003" pitchFamily="2" charset="0"/>
              </a:rPr>
            </a:br>
            <a:endParaRPr lang="en-US" altLang="en-US" sz="2400" dirty="0">
              <a:solidFill>
                <a:srgbClr val="C00000"/>
              </a:solidFill>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1F8D0A8-C26A-2F45-A728-59D042FC99EA}"/>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Reusing Results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13378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1008991" y="1237208"/>
            <a:ext cx="10174014" cy="4785219"/>
          </a:xfrm>
        </p:spPr>
        <p:txBody>
          <a:bodyPr>
            <a:noAutofit/>
          </a:bodyPr>
          <a:lstStyle/>
          <a:p>
            <a:pPr marL="342900" lvl="0" indent="-342900" algn="just">
              <a:buFont typeface="Wingdings" pitchFamily="2" charset="2"/>
              <a:buChar char="§"/>
            </a:pPr>
            <a:r>
              <a:rPr lang="en-US" sz="2000" dirty="0">
                <a:latin typeface="Avenir Book" panose="02000503020000020003" pitchFamily="2" charset="0"/>
              </a:rPr>
              <a:t>Davies, T. M. (2016). The book of R : a first course in programming and statistics. No Starch Press.</a:t>
            </a:r>
          </a:p>
          <a:p>
            <a:pPr lvl="0" algn="just"/>
            <a:endParaRPr lang="en-FR" sz="2000" dirty="0">
              <a:latin typeface="Avenir Book" panose="02000503020000020003" pitchFamily="2" charset="0"/>
            </a:endParaRPr>
          </a:p>
          <a:p>
            <a:pPr marL="342900" lvl="0" indent="-342900" algn="just">
              <a:buFont typeface="Wingdings" pitchFamily="2" charset="2"/>
              <a:buChar char="§"/>
            </a:pPr>
            <a:r>
              <a:rPr lang="en-US" sz="2000" dirty="0" err="1">
                <a:latin typeface="Avenir Book" panose="02000503020000020003" pitchFamily="2" charset="0"/>
              </a:rPr>
              <a:t>Grolemund</a:t>
            </a:r>
            <a:r>
              <a:rPr lang="en-US" sz="2000" dirty="0">
                <a:latin typeface="Avenir Book" panose="02000503020000020003" pitchFamily="2" charset="0"/>
              </a:rPr>
              <a:t>, G., &amp; Hadley Wickham. (2015). Hands-on programming with R. Beijing Cambridge Farnham Koln Sebastopol Tokyo </a:t>
            </a:r>
            <a:r>
              <a:rPr lang="en-US" sz="2000" dirty="0" err="1">
                <a:latin typeface="Avenir Book" panose="02000503020000020003" pitchFamily="2" charset="0"/>
              </a:rPr>
              <a:t>O’reilly</a:t>
            </a:r>
            <a:r>
              <a:rPr lang="en-US" sz="2000" dirty="0">
                <a:latin typeface="Avenir Book" panose="02000503020000020003" pitchFamily="2" charset="0"/>
              </a:rPr>
              <a:t> Beijing Cambridge Farnham Koln Sebastopol Tokyo </a:t>
            </a:r>
            <a:r>
              <a:rPr lang="en-US" sz="2000" dirty="0" err="1">
                <a:latin typeface="Avenir Book" panose="02000503020000020003" pitchFamily="2" charset="0"/>
              </a:rPr>
              <a:t>O’reilly</a:t>
            </a:r>
            <a:r>
              <a:rPr lang="en-US" sz="2000" dirty="0">
                <a:latin typeface="Avenir Book" panose="02000503020000020003" pitchFamily="2" charset="0"/>
              </a:rPr>
              <a:t> -01-23.</a:t>
            </a:r>
          </a:p>
          <a:p>
            <a:pPr lvl="0" algn="just"/>
            <a:endParaRPr lang="en-FR" sz="2000" dirty="0">
              <a:latin typeface="Avenir Book" panose="02000503020000020003" pitchFamily="2" charset="0"/>
            </a:endParaRPr>
          </a:p>
          <a:p>
            <a:pPr marL="342900" lvl="0" indent="-342900" algn="just">
              <a:buFont typeface="Wingdings" pitchFamily="2" charset="2"/>
              <a:buChar char="§"/>
            </a:pPr>
            <a:r>
              <a:rPr lang="en-US" sz="2000" dirty="0">
                <a:latin typeface="Avenir Book" panose="02000503020000020003" pitchFamily="2" charset="0"/>
              </a:rPr>
              <a:t>Rizzo, M. L. (2019). Statistical computing with R. Boca Raton [U.A.] Chapman Et Hall/</a:t>
            </a:r>
            <a:r>
              <a:rPr lang="en-US" sz="2000" dirty="0" err="1">
                <a:latin typeface="Avenir Book" panose="02000503020000020003" pitchFamily="2" charset="0"/>
              </a:rPr>
              <a:t>Crc</a:t>
            </a:r>
            <a:r>
              <a:rPr lang="en-US" sz="2000" dirty="0">
                <a:latin typeface="Avenir Book" panose="02000503020000020003" pitchFamily="2" charset="0"/>
              </a:rPr>
              <a:t>.</a:t>
            </a:r>
          </a:p>
          <a:p>
            <a:pPr lvl="0" algn="just"/>
            <a:endParaRPr lang="en-FR" sz="2000" dirty="0">
              <a:latin typeface="Avenir Book" panose="02000503020000020003" pitchFamily="2" charset="0"/>
            </a:endParaRPr>
          </a:p>
          <a:p>
            <a:pPr marL="342900" lvl="0" indent="-342900" algn="just">
              <a:buFont typeface="Wingdings" pitchFamily="2" charset="2"/>
              <a:buChar char="§"/>
            </a:pPr>
            <a:r>
              <a:rPr lang="en-US" sz="2000" dirty="0">
                <a:latin typeface="Avenir Book" panose="02000503020000020003" pitchFamily="2" charset="0"/>
              </a:rPr>
              <a:t>Long J., and </a:t>
            </a:r>
            <a:r>
              <a:rPr lang="en-US" sz="2000" dirty="0" err="1">
                <a:latin typeface="Avenir Book" panose="02000503020000020003" pitchFamily="2" charset="0"/>
              </a:rPr>
              <a:t>Teetor</a:t>
            </a:r>
            <a:r>
              <a:rPr lang="en-US" sz="2000" dirty="0">
                <a:latin typeface="Avenir Book" panose="02000503020000020003" pitchFamily="2" charset="0"/>
              </a:rPr>
              <a:t>, P. (2019, September 26). R Cookbook, 2nd Edition. Rc2e.com. </a:t>
            </a:r>
            <a:r>
              <a:rPr lang="en-US" sz="2000" dirty="0">
                <a:latin typeface="Avenir Book" panose="02000503020000020003" pitchFamily="2" charset="0"/>
                <a:hlinkClick r:id="rId2"/>
              </a:rPr>
              <a:t>https://rc2e.com/</a:t>
            </a:r>
            <a:endParaRPr lang="en-US" sz="2000" dirty="0">
              <a:latin typeface="Avenir Book" panose="02000503020000020003" pitchFamily="2" charset="0"/>
            </a:endParaRPr>
          </a:p>
          <a:p>
            <a:pPr lvl="0" algn="just"/>
            <a:endParaRPr lang="en-FR" sz="2000" dirty="0">
              <a:latin typeface="Avenir Book" panose="02000503020000020003" pitchFamily="2" charset="0"/>
            </a:endParaRPr>
          </a:p>
          <a:p>
            <a:pPr marL="342900" lvl="0" indent="-342900" algn="just">
              <a:buFont typeface="Wingdings" pitchFamily="2" charset="2"/>
              <a:buChar char="§"/>
            </a:pPr>
            <a:r>
              <a:rPr lang="en-US" sz="2000" dirty="0">
                <a:latin typeface="Avenir Book" panose="02000503020000020003" pitchFamily="2" charset="0"/>
              </a:rPr>
              <a:t>Ross, S. M. (2006). Simulation. Elsevier Academic Press</a:t>
            </a:r>
            <a:r>
              <a:rPr lang="en-US" sz="2000" dirty="0"/>
              <a:t>.</a:t>
            </a:r>
            <a:endParaRPr lang="en-FR" sz="2000" dirty="0"/>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1F8D0A8-C26A-2F45-A728-59D042FC99EA}"/>
              </a:ext>
            </a:extLst>
          </p:cNvPr>
          <p:cNvSpPr txBox="1"/>
          <p:nvPr/>
        </p:nvSpPr>
        <p:spPr>
          <a:xfrm>
            <a:off x="82062" y="54197"/>
            <a:ext cx="6976532" cy="769441"/>
          </a:xfrm>
          <a:prstGeom prst="rect">
            <a:avLst/>
          </a:prstGeom>
          <a:noFill/>
        </p:spPr>
        <p:txBody>
          <a:bodyPr wrap="square" rtlCol="0">
            <a:spAutoFit/>
          </a:bodyPr>
          <a:lstStyle/>
          <a:p>
            <a:r>
              <a:rPr lang="en-US" altLang="en-US" sz="4400" dirty="0">
                <a:solidFill>
                  <a:schemeClr val="bg1"/>
                </a:solidFill>
                <a:latin typeface="Avenir Book" panose="02000503020000020003" pitchFamily="2" charset="0"/>
              </a:rPr>
              <a:t>Reading Materials</a:t>
            </a:r>
            <a:endParaRPr lang="en-US" sz="4400"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732207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16717" y="2960996"/>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4305088" y="3044278"/>
            <a:ext cx="3581823" cy="769441"/>
          </a:xfrm>
          <a:prstGeom prst="rect">
            <a:avLst/>
          </a:prstGeom>
          <a:noFill/>
        </p:spPr>
        <p:txBody>
          <a:bodyPr wrap="square" rtlCol="0">
            <a:spAutoFit/>
          </a:bodyPr>
          <a:lstStyle/>
          <a:p>
            <a:pPr algn="ctr"/>
            <a:r>
              <a:rPr lang="en-US" sz="4400" b="1" dirty="0">
                <a:solidFill>
                  <a:schemeClr val="bg1"/>
                </a:solidFill>
                <a:latin typeface="Avenir Book" panose="02000503020000020003" pitchFamily="2" charset="0"/>
              </a:rPr>
              <a:t>FIN</a:t>
            </a:r>
          </a:p>
        </p:txBody>
      </p:sp>
    </p:spTree>
    <p:extLst>
      <p:ext uri="{BB962C8B-B14F-4D97-AF65-F5344CB8AC3E}">
        <p14:creationId xmlns:p14="http://schemas.microsoft.com/office/powerpoint/2010/main" val="1440602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16717" y="2960996"/>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2346985" y="3072089"/>
            <a:ext cx="7498029" cy="769441"/>
          </a:xfrm>
          <a:prstGeom prst="rect">
            <a:avLst/>
          </a:prstGeom>
          <a:noFill/>
        </p:spPr>
        <p:txBody>
          <a:bodyPr wrap="square" rtlCol="0">
            <a:spAutoFit/>
          </a:bodyPr>
          <a:lstStyle/>
          <a:p>
            <a:pPr algn="ctr"/>
            <a:r>
              <a:rPr lang="en-US" sz="4400" b="1" dirty="0">
                <a:solidFill>
                  <a:schemeClr val="bg1"/>
                </a:solidFill>
                <a:latin typeface="Avenir Book" panose="02000503020000020003" pitchFamily="2" charset="0"/>
              </a:rPr>
              <a:t>About you</a:t>
            </a:r>
          </a:p>
        </p:txBody>
      </p:sp>
    </p:spTree>
    <p:extLst>
      <p:ext uri="{BB962C8B-B14F-4D97-AF65-F5344CB8AC3E}">
        <p14:creationId xmlns:p14="http://schemas.microsoft.com/office/powerpoint/2010/main" val="2583148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483474" y="1694612"/>
            <a:ext cx="4330264" cy="1655762"/>
          </a:xfrm>
        </p:spPr>
        <p:txBody>
          <a:bodyPr>
            <a:noAutofit/>
          </a:bodyPr>
          <a:lstStyle/>
          <a:p>
            <a:pPr marL="342900" indent="-342900" algn="just">
              <a:buFont typeface="Wingdings" pitchFamily="2" charset="2"/>
              <a:buChar char="§"/>
            </a:pPr>
            <a:r>
              <a:rPr lang="en-US" sz="2000" dirty="0">
                <a:latin typeface="Avenir Book" panose="02000503020000020003" pitchFamily="2" charset="0"/>
              </a:rPr>
              <a:t>As per Harvard Review, Data Scientists is considered as the sexiest job of the 21</a:t>
            </a:r>
            <a:r>
              <a:rPr lang="en-US" sz="2000" baseline="30000" dirty="0">
                <a:latin typeface="Avenir Book" panose="02000503020000020003" pitchFamily="2" charset="0"/>
              </a:rPr>
              <a:t>st</a:t>
            </a:r>
            <a:r>
              <a:rPr lang="en-US" sz="2000" dirty="0">
                <a:latin typeface="Avenir Book" panose="02000503020000020003" pitchFamily="2" charset="0"/>
              </a:rPr>
              <a:t> Century.</a:t>
            </a:r>
          </a:p>
          <a:p>
            <a:pPr marL="342900" indent="-342900" algn="just">
              <a:buFont typeface="Wingdings" pitchFamily="2" charset="2"/>
              <a:buChar char="§"/>
            </a:pPr>
            <a:endParaRPr lang="en-US" sz="2000" dirty="0">
              <a:latin typeface="Avenir Book" panose="02000503020000020003" pitchFamily="2" charset="0"/>
            </a:endParaRPr>
          </a:p>
          <a:p>
            <a:pPr marL="342900" indent="-342900" algn="just">
              <a:buFont typeface="Wingdings" pitchFamily="2" charset="2"/>
              <a:buChar char="§"/>
            </a:pPr>
            <a:r>
              <a:rPr lang="en-US" sz="2000" dirty="0">
                <a:latin typeface="Avenir Book" panose="02000503020000020003" pitchFamily="2" charset="0"/>
              </a:rPr>
              <a:t>It is an interdisciplinary field making use of scientific methods, processes, algorithms and systems for extracting knowledge and insights from structured and unstructured data and applies knowledge and actionable insight from data across a broad range of application domains.</a:t>
            </a:r>
            <a:endParaRPr lang="en-FR" sz="20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What is Data Science?    </a:t>
            </a:r>
          </a:p>
        </p:txBody>
      </p:sp>
      <p:pic>
        <p:nvPicPr>
          <p:cNvPr id="6" name="Picture 5" descr="Diagram&#10;&#10;Description automatically generated">
            <a:extLst>
              <a:ext uri="{FF2B5EF4-FFF2-40B4-BE49-F238E27FC236}">
                <a16:creationId xmlns:a16="http://schemas.microsoft.com/office/drawing/2014/main" id="{C086BE0C-CEF0-9642-90DC-4BF2AD07D8C4}"/>
              </a:ext>
            </a:extLst>
          </p:cNvPr>
          <p:cNvPicPr>
            <a:picLocks noChangeAspect="1"/>
          </p:cNvPicPr>
          <p:nvPr/>
        </p:nvPicPr>
        <p:blipFill>
          <a:blip r:embed="rId2"/>
          <a:stretch>
            <a:fillRect/>
          </a:stretch>
        </p:blipFill>
        <p:spPr>
          <a:xfrm>
            <a:off x="5311228" y="1018391"/>
            <a:ext cx="6299200" cy="5715000"/>
          </a:xfrm>
          <a:prstGeom prst="rect">
            <a:avLst/>
          </a:prstGeom>
        </p:spPr>
      </p:pic>
    </p:spTree>
    <p:extLst>
      <p:ext uri="{BB962C8B-B14F-4D97-AF65-F5344CB8AC3E}">
        <p14:creationId xmlns:p14="http://schemas.microsoft.com/office/powerpoint/2010/main" val="133416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6976532"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Data Science Lifecycle  </a:t>
            </a:r>
          </a:p>
        </p:txBody>
      </p:sp>
      <p:pic>
        <p:nvPicPr>
          <p:cNvPr id="7" name="Picture 6" descr="Diagram&#10;&#10;Description automatically generated">
            <a:extLst>
              <a:ext uri="{FF2B5EF4-FFF2-40B4-BE49-F238E27FC236}">
                <a16:creationId xmlns:a16="http://schemas.microsoft.com/office/drawing/2014/main" id="{07E73765-2A1C-0F46-84EC-D7A83BE7332E}"/>
              </a:ext>
            </a:extLst>
          </p:cNvPr>
          <p:cNvPicPr>
            <a:picLocks noChangeAspect="1"/>
          </p:cNvPicPr>
          <p:nvPr/>
        </p:nvPicPr>
        <p:blipFill>
          <a:blip r:embed="rId2"/>
          <a:stretch>
            <a:fillRect/>
          </a:stretch>
        </p:blipFill>
        <p:spPr>
          <a:xfrm>
            <a:off x="2795752" y="1177158"/>
            <a:ext cx="7104992" cy="5475889"/>
          </a:xfrm>
          <a:prstGeom prst="rect">
            <a:avLst/>
          </a:prstGeom>
        </p:spPr>
      </p:pic>
    </p:spTree>
    <p:extLst>
      <p:ext uri="{BB962C8B-B14F-4D97-AF65-F5344CB8AC3E}">
        <p14:creationId xmlns:p14="http://schemas.microsoft.com/office/powerpoint/2010/main" val="1851347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A8225E-A1DE-8A46-B6B9-8F3C0E12505A}"/>
              </a:ext>
            </a:extLst>
          </p:cNvPr>
          <p:cNvSpPr>
            <a:spLocks noGrp="1"/>
          </p:cNvSpPr>
          <p:nvPr>
            <p:ph type="subTitle" idx="1"/>
          </p:nvPr>
        </p:nvSpPr>
        <p:spPr>
          <a:xfrm>
            <a:off x="252247" y="1616897"/>
            <a:ext cx="5486401" cy="4380367"/>
          </a:xfrm>
        </p:spPr>
        <p:txBody>
          <a:bodyPr>
            <a:noAutofit/>
          </a:bodyPr>
          <a:lstStyle/>
          <a:p>
            <a:pPr marL="342900" indent="-342900" algn="just">
              <a:buFont typeface="Wingdings" pitchFamily="2" charset="2"/>
              <a:buChar char="§"/>
            </a:pPr>
            <a:r>
              <a:rPr lang="en-US" sz="2000" dirty="0">
                <a:latin typeface="Avenir Book" panose="02000503020000020003" pitchFamily="2" charset="0"/>
              </a:rPr>
              <a:t>The amount of data created everyday has resulted in need for professionals to tackle and make sense of it. There is a huge mine of unstructured and semi-structured data coming from various sources and the traditional business intelligence tools are just not sufficient to make sense of it.</a:t>
            </a:r>
          </a:p>
          <a:p>
            <a:pPr marL="342900" indent="-342900" algn="just">
              <a:buFont typeface="Wingdings" pitchFamily="2" charset="2"/>
              <a:buChar char="§"/>
            </a:pPr>
            <a:endParaRPr lang="en-US" sz="2000" dirty="0">
              <a:latin typeface="Avenir Book" panose="02000503020000020003" pitchFamily="2" charset="0"/>
            </a:endParaRPr>
          </a:p>
          <a:p>
            <a:pPr marL="342900" indent="-342900" algn="just">
              <a:buFont typeface="Wingdings" pitchFamily="2" charset="2"/>
              <a:buChar char="§"/>
            </a:pPr>
            <a:r>
              <a:rPr lang="en-US" sz="2000" dirty="0">
                <a:latin typeface="Avenir Book" panose="02000503020000020003" pitchFamily="2" charset="0"/>
              </a:rPr>
              <a:t>Hence, Data Science offers advanced tools for working on large volumes of data coming from various types of sources such as financial logs marketing forms, sensors, instruments, text files, and multimedia files.</a:t>
            </a:r>
            <a:endParaRPr lang="en-FR" sz="2000" dirty="0">
              <a:latin typeface="Avenir Book" panose="02000503020000020003" pitchFamily="2" charset="0"/>
            </a:endParaRPr>
          </a:p>
        </p:txBody>
      </p:sp>
      <p:sp>
        <p:nvSpPr>
          <p:cNvPr id="4" name="Rectangle 3">
            <a:extLst>
              <a:ext uri="{FF2B5EF4-FFF2-40B4-BE49-F238E27FC236}">
                <a16:creationId xmlns:a16="http://schemas.microsoft.com/office/drawing/2014/main" id="{DCE4C4D2-2A09-6844-8E67-5C96F86659F3}"/>
              </a:ext>
            </a:extLst>
          </p:cNvPr>
          <p:cNvSpPr/>
          <p:nvPr/>
        </p:nvSpPr>
        <p:spPr>
          <a:xfrm>
            <a:off x="-8360" y="-29085"/>
            <a:ext cx="12208717" cy="936007"/>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415DCC-2AFE-E443-963B-22BEF5F99B28}"/>
              </a:ext>
            </a:extLst>
          </p:cNvPr>
          <p:cNvSpPr txBox="1"/>
          <p:nvPr/>
        </p:nvSpPr>
        <p:spPr>
          <a:xfrm>
            <a:off x="82062" y="54197"/>
            <a:ext cx="9240614" cy="769441"/>
          </a:xfrm>
          <a:prstGeom prst="rect">
            <a:avLst/>
          </a:prstGeom>
          <a:noFill/>
        </p:spPr>
        <p:txBody>
          <a:bodyPr wrap="square" rtlCol="0">
            <a:spAutoFit/>
          </a:bodyPr>
          <a:lstStyle/>
          <a:p>
            <a:r>
              <a:rPr lang="en-US" sz="4400" b="1" dirty="0">
                <a:solidFill>
                  <a:schemeClr val="bg1"/>
                </a:solidFill>
                <a:latin typeface="Avenir Book" panose="02000503020000020003" pitchFamily="2" charset="0"/>
              </a:rPr>
              <a:t>Why businesses need Data Science?    </a:t>
            </a:r>
          </a:p>
        </p:txBody>
      </p:sp>
      <p:pic>
        <p:nvPicPr>
          <p:cNvPr id="8" name="Picture 7" descr="Diagram&#10;&#10;Description automatically generated">
            <a:extLst>
              <a:ext uri="{FF2B5EF4-FFF2-40B4-BE49-F238E27FC236}">
                <a16:creationId xmlns:a16="http://schemas.microsoft.com/office/drawing/2014/main" id="{A881B1E6-A584-E64E-A07B-A55E4594A036}"/>
              </a:ext>
            </a:extLst>
          </p:cNvPr>
          <p:cNvPicPr>
            <a:picLocks noChangeAspect="1"/>
          </p:cNvPicPr>
          <p:nvPr/>
        </p:nvPicPr>
        <p:blipFill>
          <a:blip r:embed="rId2"/>
          <a:stretch>
            <a:fillRect/>
          </a:stretch>
        </p:blipFill>
        <p:spPr>
          <a:xfrm>
            <a:off x="5980386" y="1192631"/>
            <a:ext cx="5843753" cy="5418083"/>
          </a:xfrm>
          <a:prstGeom prst="rect">
            <a:avLst/>
          </a:prstGeom>
        </p:spPr>
      </p:pic>
    </p:spTree>
    <p:extLst>
      <p:ext uri="{BB962C8B-B14F-4D97-AF65-F5344CB8AC3E}">
        <p14:creationId xmlns:p14="http://schemas.microsoft.com/office/powerpoint/2010/main" val="2871136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4087</TotalTime>
  <Words>3339</Words>
  <Application>Microsoft Macintosh PowerPoint</Application>
  <PresentationFormat>Widescreen</PresentationFormat>
  <Paragraphs>363</Paragraphs>
  <Slides>57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Avenir</vt:lpstr>
      <vt:lpstr>Avenir Book</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Da-Ano, Ronrick</dc:creator>
  <cp:lastModifiedBy>Da-Ano, Ronrick</cp:lastModifiedBy>
  <cp:revision>42</cp:revision>
  <dcterms:created xsi:type="dcterms:W3CDTF">2022-08-26T02:37:55Z</dcterms:created>
  <dcterms:modified xsi:type="dcterms:W3CDTF">2022-09-06T15:23:56Z</dcterms:modified>
</cp:coreProperties>
</file>